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6266" r:id="rId2"/>
  </p:sldMasterIdLst>
  <p:notesMasterIdLst>
    <p:notesMasterId r:id="rId21"/>
  </p:notesMasterIdLst>
  <p:handoutMasterIdLst>
    <p:handoutMasterId r:id="rId22"/>
  </p:handoutMasterIdLst>
  <p:sldIdLst>
    <p:sldId id="717" r:id="rId3"/>
    <p:sldId id="754" r:id="rId4"/>
    <p:sldId id="756" r:id="rId5"/>
    <p:sldId id="757" r:id="rId6"/>
    <p:sldId id="758" r:id="rId7"/>
    <p:sldId id="760" r:id="rId8"/>
    <p:sldId id="759" r:id="rId9"/>
    <p:sldId id="764" r:id="rId10"/>
    <p:sldId id="763" r:id="rId11"/>
    <p:sldId id="767" r:id="rId12"/>
    <p:sldId id="771" r:id="rId13"/>
    <p:sldId id="772" r:id="rId14"/>
    <p:sldId id="768" r:id="rId15"/>
    <p:sldId id="769" r:id="rId16"/>
    <p:sldId id="770" r:id="rId17"/>
    <p:sldId id="750" r:id="rId18"/>
    <p:sldId id="755" r:id="rId19"/>
    <p:sldId id="751" r:id="rId20"/>
  </p:sldIdLst>
  <p:sldSz cx="10693400" cy="7561263"/>
  <p:notesSz cx="9926638" cy="6858000"/>
  <p:defaultTextStyle>
    <a:defPPr>
      <a:defRPr lang="ru-RU"/>
    </a:defPPr>
    <a:lvl1pPr algn="l" defTabSz="103981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19113" indent="-61913" algn="l" defTabSz="103981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39813" indent="-125413" algn="l" defTabSz="103981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62100" indent="-190500" algn="l" defTabSz="103981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82800" indent="-254000" algn="l" defTabSz="103981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27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orient="horz" pos="2382">
          <p15:clr>
            <a:srgbClr val="A4A3A4"/>
          </p15:clr>
        </p15:guide>
        <p15:guide id="6" pos="3368">
          <p15:clr>
            <a:srgbClr val="A4A3A4"/>
          </p15:clr>
        </p15:guide>
        <p15:guide id="7" pos="828">
          <p15:clr>
            <a:srgbClr val="A4A3A4"/>
          </p15:clr>
        </p15:guide>
        <p15:guide id="8" pos="1824">
          <p15:clr>
            <a:srgbClr val="A4A3A4"/>
          </p15:clr>
        </p15:guide>
        <p15:guide id="9" pos="5999">
          <p15:clr>
            <a:srgbClr val="A4A3A4"/>
          </p15:clr>
        </p15:guide>
        <p15:guide id="10" pos="6457">
          <p15:clr>
            <a:srgbClr val="A4A3A4"/>
          </p15:clr>
        </p15:guide>
        <p15:guide id="11" pos="606">
          <p15:clr>
            <a:srgbClr val="A4A3A4"/>
          </p15:clr>
        </p15:guide>
        <p15:guide id="12" pos="34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2804A"/>
    <a:srgbClr val="E06B0A"/>
    <a:srgbClr val="886CA0"/>
    <a:srgbClr val="737999"/>
    <a:srgbClr val="3D7B5F"/>
    <a:srgbClr val="D6AA86"/>
    <a:srgbClr val="504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98993" autoAdjust="0"/>
  </p:normalViewPr>
  <p:slideViewPr>
    <p:cSldViewPr>
      <p:cViewPr varScale="1">
        <p:scale>
          <a:sx n="104" d="100"/>
          <a:sy n="104" d="100"/>
        </p:scale>
        <p:origin x="1080" y="108"/>
      </p:cViewPr>
      <p:guideLst>
        <p:guide orient="horz" pos="2427"/>
        <p:guide orient="horz" pos="1116"/>
        <p:guide orient="horz" pos="348"/>
        <p:guide orient="horz" pos="4470"/>
        <p:guide orient="horz" pos="2382"/>
        <p:guide pos="3368"/>
        <p:guide pos="828"/>
        <p:guide pos="1824"/>
        <p:guide pos="5999"/>
        <p:guide pos="6457"/>
        <p:guide pos="606"/>
        <p:guide pos="3469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6C4CC-C0BB-437E-8748-2D666B3F815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C3A899-71CE-422B-8DF5-4604991E495E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Профилактические мероприятия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E58B2-3D26-4FF3-BEFE-C6B626B9FE5E}" type="parTrans" cxnId="{241AE447-7C17-48B0-A44C-3B542D614451}">
      <dgm:prSet/>
      <dgm:spPr/>
      <dgm:t>
        <a:bodyPr/>
        <a:lstStyle/>
        <a:p>
          <a:endParaRPr lang="ru-RU" sz="1600"/>
        </a:p>
      </dgm:t>
    </dgm:pt>
    <dgm:pt modelId="{EAE1B5B4-C36F-438E-B218-7ECF6C0F9C76}" type="sibTrans" cxnId="{241AE447-7C17-48B0-A44C-3B542D614451}">
      <dgm:prSet/>
      <dgm:spPr/>
      <dgm:t>
        <a:bodyPr/>
        <a:lstStyle/>
        <a:p>
          <a:endParaRPr lang="ru-RU" sz="1600"/>
        </a:p>
      </dgm:t>
    </dgm:pt>
    <dgm:pt modelId="{0AED91BB-11E7-46FA-BE04-04345A811FD2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Профилактические визиты</a:t>
          </a:r>
        </a:p>
        <a:p>
          <a:pPr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заявлению пользователя ККТ </a:t>
          </a:r>
        </a:p>
        <a:p>
          <a:pPr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- беседы лично или по ВКС</a:t>
          </a:r>
        </a:p>
        <a:p>
          <a:pPr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B49AC-1D66-43C7-B15A-9C839FCD1980}" type="parTrans" cxnId="{3D551E93-E7DC-42E5-AAA4-DA228D5AF3B1}">
      <dgm:prSet/>
      <dgm:spPr/>
      <dgm:t>
        <a:bodyPr/>
        <a:lstStyle/>
        <a:p>
          <a:endParaRPr lang="ru-RU" sz="1600"/>
        </a:p>
      </dgm:t>
    </dgm:pt>
    <dgm:pt modelId="{6688A725-A16F-4C32-8831-BA37C3E971DA}" type="sibTrans" cxnId="{3D551E93-E7DC-42E5-AAA4-DA228D5AF3B1}">
      <dgm:prSet/>
      <dgm:spPr/>
      <dgm:t>
        <a:bodyPr/>
        <a:lstStyle/>
        <a:p>
          <a:endParaRPr lang="ru-RU" sz="1600"/>
        </a:p>
      </dgm:t>
    </dgm:pt>
    <dgm:pt modelId="{56E7E94C-C650-4E02-9458-350156C093DC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Объявление предостережений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итогам выявленных признаков нарушений </a:t>
          </a:r>
        </a:p>
        <a:p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B47B9-A582-482D-B13A-C85FB7AE73FD}" type="parTrans" cxnId="{42DDAF8F-746E-44E0-AB8F-21FE4F094A82}">
      <dgm:prSet/>
      <dgm:spPr/>
      <dgm:t>
        <a:bodyPr/>
        <a:lstStyle/>
        <a:p>
          <a:endParaRPr lang="ru-RU" sz="1600"/>
        </a:p>
      </dgm:t>
    </dgm:pt>
    <dgm:pt modelId="{B7D42BD3-44B8-447B-80E2-5CE6745A2133}" type="sibTrans" cxnId="{42DDAF8F-746E-44E0-AB8F-21FE4F094A82}">
      <dgm:prSet/>
      <dgm:spPr/>
      <dgm:t>
        <a:bodyPr/>
        <a:lstStyle/>
        <a:p>
          <a:endParaRPr lang="ru-RU" sz="1600"/>
        </a:p>
      </dgm:t>
    </dgm:pt>
    <dgm:pt modelId="{9275D087-A3CA-4688-8DFE-A7F66846A53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Контрольно-надзорные мероприятия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взаимодействия</a:t>
          </a:r>
        </a:p>
      </dgm:t>
    </dgm:pt>
    <dgm:pt modelId="{DD126A3F-0183-4CE5-B74C-55CBFDF93559}" type="parTrans" cxnId="{9D8C00FC-8A0C-4981-9CA2-E8FC87429152}">
      <dgm:prSet/>
      <dgm:spPr/>
      <dgm:t>
        <a:bodyPr/>
        <a:lstStyle/>
        <a:p>
          <a:endParaRPr lang="ru-RU" sz="1600"/>
        </a:p>
      </dgm:t>
    </dgm:pt>
    <dgm:pt modelId="{876712E0-B421-46D9-852B-2033DA6B637D}" type="sibTrans" cxnId="{9D8C00FC-8A0C-4981-9CA2-E8FC87429152}">
      <dgm:prSet/>
      <dgm:spPr/>
      <dgm:t>
        <a:bodyPr/>
        <a:lstStyle/>
        <a:p>
          <a:endParaRPr lang="ru-RU" sz="1600"/>
        </a:p>
      </dgm:t>
    </dgm:pt>
    <dgm:pt modelId="{B7C3EBEE-BB1B-42DB-A8AC-BE20E13CDF83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Наблюдение</a:t>
          </a: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(дистанционные мониторинги)</a:t>
          </a: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снятые с учета ККТ;</a:t>
          </a: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нулевая, ничтожно низкая выручка;</a:t>
          </a: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отсутствие ККТ</a:t>
          </a:r>
        </a:p>
      </dgm:t>
    </dgm:pt>
    <dgm:pt modelId="{C381BD05-E10A-4073-89F1-B2513E74FA42}" type="parTrans" cxnId="{FABF8B66-3B4D-485F-A0CE-C04D3C9D098C}">
      <dgm:prSet/>
      <dgm:spPr/>
      <dgm:t>
        <a:bodyPr/>
        <a:lstStyle/>
        <a:p>
          <a:endParaRPr lang="ru-RU" sz="1600"/>
        </a:p>
      </dgm:t>
    </dgm:pt>
    <dgm:pt modelId="{1B86E573-C543-4572-AB68-40E8F60A1F9C}" type="sibTrans" cxnId="{FABF8B66-3B4D-485F-A0CE-C04D3C9D098C}">
      <dgm:prSet/>
      <dgm:spPr/>
      <dgm:t>
        <a:bodyPr/>
        <a:lstStyle/>
        <a:p>
          <a:endParaRPr lang="ru-RU" sz="1600"/>
        </a:p>
      </dgm:t>
    </dgm:pt>
    <dgm:pt modelId="{A7254BE6-3606-4E2D-8CF5-3134758073C3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Выездное обследование</a:t>
          </a: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 рамках отработки обращений;</a:t>
          </a: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 заданию уполномоченного должностного лица</a:t>
          </a:r>
        </a:p>
      </dgm:t>
    </dgm:pt>
    <dgm:pt modelId="{342B0E11-FF56-49BE-82B6-8A5FA3910A1A}" type="parTrans" cxnId="{8F2545E7-F2C0-49A2-8CFE-058F3C4D28B0}">
      <dgm:prSet/>
      <dgm:spPr/>
      <dgm:t>
        <a:bodyPr/>
        <a:lstStyle/>
        <a:p>
          <a:endParaRPr lang="ru-RU" sz="1600"/>
        </a:p>
      </dgm:t>
    </dgm:pt>
    <dgm:pt modelId="{1D55112B-417C-4B90-947A-36A513D6B0AA}" type="sibTrans" cxnId="{8F2545E7-F2C0-49A2-8CFE-058F3C4D28B0}">
      <dgm:prSet/>
      <dgm:spPr/>
      <dgm:t>
        <a:bodyPr/>
        <a:lstStyle/>
        <a:p>
          <a:endParaRPr lang="ru-RU" sz="1600"/>
        </a:p>
      </dgm:t>
    </dgm:pt>
    <dgm:pt modelId="{A490C101-8FF5-4F86-B636-4C79B35FCEA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Контрольно-надзорные мероприятия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 взаимодействием</a:t>
          </a:r>
        </a:p>
      </dgm:t>
    </dgm:pt>
    <dgm:pt modelId="{70BEE63F-F88D-4CEA-8316-6DD8129310A0}" type="parTrans" cxnId="{3F905FC6-EC50-494A-BDF9-06FC34499814}">
      <dgm:prSet/>
      <dgm:spPr/>
      <dgm:t>
        <a:bodyPr/>
        <a:lstStyle/>
        <a:p>
          <a:endParaRPr lang="ru-RU" sz="1600"/>
        </a:p>
      </dgm:t>
    </dgm:pt>
    <dgm:pt modelId="{36E78409-85F5-42C3-990E-90319FCD7493}" type="sibTrans" cxnId="{3F905FC6-EC50-494A-BDF9-06FC34499814}">
      <dgm:prSet/>
      <dgm:spPr/>
      <dgm:t>
        <a:bodyPr/>
        <a:lstStyle/>
        <a:p>
          <a:endParaRPr lang="ru-RU" sz="1600"/>
        </a:p>
      </dgm:t>
    </dgm:pt>
    <dgm:pt modelId="{B78F21FA-8742-47A0-99DF-C48ECD72A57F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Документарные и выездные проверки:</a:t>
          </a: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незамедлительно после проведения контрольной закупки выявившей нарушение;</a:t>
          </a: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после неисполненного предостережения;</a:t>
          </a: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 решению заместителя руководителя ФНС России</a:t>
          </a:r>
        </a:p>
        <a:p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940E7-D158-4B56-AAFC-24DA167F22A6}" type="parTrans" cxnId="{8ACA5F3F-4358-41CB-94B6-2C95055E8FDA}">
      <dgm:prSet/>
      <dgm:spPr/>
      <dgm:t>
        <a:bodyPr/>
        <a:lstStyle/>
        <a:p>
          <a:endParaRPr lang="ru-RU" sz="1600"/>
        </a:p>
      </dgm:t>
    </dgm:pt>
    <dgm:pt modelId="{4B758F8B-AE4E-4773-9BEA-70FBEF5C2573}" type="sibTrans" cxnId="{8ACA5F3F-4358-41CB-94B6-2C95055E8FDA}">
      <dgm:prSet/>
      <dgm:spPr/>
      <dgm:t>
        <a:bodyPr/>
        <a:lstStyle/>
        <a:p>
          <a:endParaRPr lang="ru-RU" sz="1600"/>
        </a:p>
      </dgm:t>
    </dgm:pt>
    <dgm:pt modelId="{5E81501D-6EA4-4EF5-93B1-29D486DA3D00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Контрольная закупка</a:t>
          </a: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незамедлительно после проведения выездного обследования выявившего признаки нарушения;</a:t>
          </a: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4144B4E-8D0C-4381-A51C-30BC351D90C7}" type="parTrans" cxnId="{AAFE648D-5330-4C5C-AD48-EB4A56A4F07E}">
      <dgm:prSet/>
      <dgm:spPr/>
      <dgm:t>
        <a:bodyPr/>
        <a:lstStyle/>
        <a:p>
          <a:endParaRPr lang="ru-RU" sz="1600"/>
        </a:p>
      </dgm:t>
    </dgm:pt>
    <dgm:pt modelId="{CAC42EB1-EC4E-4ACC-AA27-0CF18AE2714E}" type="sibTrans" cxnId="{AAFE648D-5330-4C5C-AD48-EB4A56A4F07E}">
      <dgm:prSet/>
      <dgm:spPr/>
      <dgm:t>
        <a:bodyPr/>
        <a:lstStyle/>
        <a:p>
          <a:endParaRPr lang="ru-RU" sz="1600"/>
        </a:p>
      </dgm:t>
    </dgm:pt>
    <dgm:pt modelId="{6FB34E8E-34E8-47F3-896F-3F80D2375323}" type="pres">
      <dgm:prSet presAssocID="{6556C4CC-C0BB-437E-8748-2D666B3F815D}" presName="theList" presStyleCnt="0">
        <dgm:presLayoutVars>
          <dgm:dir/>
          <dgm:animLvl val="lvl"/>
          <dgm:resizeHandles val="exact"/>
        </dgm:presLayoutVars>
      </dgm:prSet>
      <dgm:spPr/>
    </dgm:pt>
    <dgm:pt modelId="{A1A1BA5F-713C-4813-971F-37B6AD71FAD9}" type="pres">
      <dgm:prSet presAssocID="{F8C3A899-71CE-422B-8DF5-4604991E495E}" presName="compNode" presStyleCnt="0"/>
      <dgm:spPr/>
    </dgm:pt>
    <dgm:pt modelId="{953A24B0-FBA1-4FB3-BFC5-683CB6B28923}" type="pres">
      <dgm:prSet presAssocID="{F8C3A899-71CE-422B-8DF5-4604991E495E}" presName="aNode" presStyleLbl="bgShp" presStyleIdx="0" presStyleCnt="3" custLinFactNeighborX="-38" custLinFactNeighborY="4087"/>
      <dgm:spPr/>
    </dgm:pt>
    <dgm:pt modelId="{72529E70-4A10-4BA4-A128-0C302E13EE4C}" type="pres">
      <dgm:prSet presAssocID="{F8C3A899-71CE-422B-8DF5-4604991E495E}" presName="textNode" presStyleLbl="bgShp" presStyleIdx="0" presStyleCnt="3"/>
      <dgm:spPr/>
    </dgm:pt>
    <dgm:pt modelId="{652C420B-9862-4AF9-B900-CC21882D5800}" type="pres">
      <dgm:prSet presAssocID="{F8C3A899-71CE-422B-8DF5-4604991E495E}" presName="compChildNode" presStyleCnt="0"/>
      <dgm:spPr/>
    </dgm:pt>
    <dgm:pt modelId="{310899BF-9398-43F1-BE30-6562BB8E8769}" type="pres">
      <dgm:prSet presAssocID="{F8C3A899-71CE-422B-8DF5-4604991E495E}" presName="theInnerList" presStyleCnt="0"/>
      <dgm:spPr/>
    </dgm:pt>
    <dgm:pt modelId="{7D2E0636-AE80-402E-9733-30BE07A06444}" type="pres">
      <dgm:prSet presAssocID="{0AED91BB-11E7-46FA-BE04-04345A811FD2}" presName="childNode" presStyleLbl="node1" presStyleIdx="0" presStyleCnt="6" custScaleY="185648" custLinFactNeighborX="-522" custLinFactNeighborY="19622">
        <dgm:presLayoutVars>
          <dgm:bulletEnabled val="1"/>
        </dgm:presLayoutVars>
      </dgm:prSet>
      <dgm:spPr/>
    </dgm:pt>
    <dgm:pt modelId="{A0D28A04-D381-4D35-A270-82B6D6EC4489}" type="pres">
      <dgm:prSet presAssocID="{0AED91BB-11E7-46FA-BE04-04345A811FD2}" presName="aSpace2" presStyleCnt="0"/>
      <dgm:spPr/>
    </dgm:pt>
    <dgm:pt modelId="{E39F6A56-D4AC-49A8-BFA3-9C28168322FD}" type="pres">
      <dgm:prSet presAssocID="{56E7E94C-C650-4E02-9458-350156C093DC}" presName="childNode" presStyleLbl="node1" presStyleIdx="1" presStyleCnt="6" custScaleY="190314" custLinFactNeighborX="-522" custLinFactNeighborY="46590">
        <dgm:presLayoutVars>
          <dgm:bulletEnabled val="1"/>
        </dgm:presLayoutVars>
      </dgm:prSet>
      <dgm:spPr/>
    </dgm:pt>
    <dgm:pt modelId="{9873652E-1B72-4629-9915-2CE9D49E2BFD}" type="pres">
      <dgm:prSet presAssocID="{F8C3A899-71CE-422B-8DF5-4604991E495E}" presName="aSpace" presStyleCnt="0"/>
      <dgm:spPr/>
    </dgm:pt>
    <dgm:pt modelId="{D0904B3E-A2A7-4BDC-B343-BF3CB897D80E}" type="pres">
      <dgm:prSet presAssocID="{9275D087-A3CA-4688-8DFE-A7F66846A534}" presName="compNode" presStyleCnt="0"/>
      <dgm:spPr/>
    </dgm:pt>
    <dgm:pt modelId="{B0ED2079-9921-4662-BCF1-EAFCF82D3CF2}" type="pres">
      <dgm:prSet presAssocID="{9275D087-A3CA-4688-8DFE-A7F66846A534}" presName="aNode" presStyleLbl="bgShp" presStyleIdx="1" presStyleCnt="3"/>
      <dgm:spPr/>
    </dgm:pt>
    <dgm:pt modelId="{611D5827-0021-4989-AA55-4555B66488E6}" type="pres">
      <dgm:prSet presAssocID="{9275D087-A3CA-4688-8DFE-A7F66846A534}" presName="textNode" presStyleLbl="bgShp" presStyleIdx="1" presStyleCnt="3"/>
      <dgm:spPr/>
    </dgm:pt>
    <dgm:pt modelId="{FE64E1B5-BCA5-4C2C-802F-897CF6B05A6D}" type="pres">
      <dgm:prSet presAssocID="{9275D087-A3CA-4688-8DFE-A7F66846A534}" presName="compChildNode" presStyleCnt="0"/>
      <dgm:spPr/>
    </dgm:pt>
    <dgm:pt modelId="{7FC7BBA0-8030-4103-9745-8BB10924F36A}" type="pres">
      <dgm:prSet presAssocID="{9275D087-A3CA-4688-8DFE-A7F66846A534}" presName="theInnerList" presStyleCnt="0"/>
      <dgm:spPr/>
    </dgm:pt>
    <dgm:pt modelId="{FDF53010-3C9B-419A-9A18-476A995ECD33}" type="pres">
      <dgm:prSet presAssocID="{B7C3EBEE-BB1B-42DB-A8AC-BE20E13CDF83}" presName="childNode" presStyleLbl="node1" presStyleIdx="2" presStyleCnt="6">
        <dgm:presLayoutVars>
          <dgm:bulletEnabled val="1"/>
        </dgm:presLayoutVars>
      </dgm:prSet>
      <dgm:spPr/>
    </dgm:pt>
    <dgm:pt modelId="{440A865F-FE71-488E-97AE-ECBA96905620}" type="pres">
      <dgm:prSet presAssocID="{B7C3EBEE-BB1B-42DB-A8AC-BE20E13CDF83}" presName="aSpace2" presStyleCnt="0"/>
      <dgm:spPr/>
    </dgm:pt>
    <dgm:pt modelId="{0C3AF884-99FB-40F7-9323-28E53F274C7E}" type="pres">
      <dgm:prSet presAssocID="{A7254BE6-3606-4E2D-8CF5-3134758073C3}" presName="childNode" presStyleLbl="node1" presStyleIdx="3" presStyleCnt="6">
        <dgm:presLayoutVars>
          <dgm:bulletEnabled val="1"/>
        </dgm:presLayoutVars>
      </dgm:prSet>
      <dgm:spPr/>
    </dgm:pt>
    <dgm:pt modelId="{F6BF8B5E-12F7-4C0F-B162-7CB58EE4D0D8}" type="pres">
      <dgm:prSet presAssocID="{9275D087-A3CA-4688-8DFE-A7F66846A534}" presName="aSpace" presStyleCnt="0"/>
      <dgm:spPr/>
    </dgm:pt>
    <dgm:pt modelId="{728776B9-CC23-4539-9B21-A4262130B4F5}" type="pres">
      <dgm:prSet presAssocID="{A490C101-8FF5-4F86-B636-4C79B35FCEAD}" presName="compNode" presStyleCnt="0"/>
      <dgm:spPr/>
    </dgm:pt>
    <dgm:pt modelId="{A3F50B41-C5B9-4570-AFD4-0F25D9F601F0}" type="pres">
      <dgm:prSet presAssocID="{A490C101-8FF5-4F86-B636-4C79B35FCEAD}" presName="aNode" presStyleLbl="bgShp" presStyleIdx="2" presStyleCnt="3"/>
      <dgm:spPr/>
    </dgm:pt>
    <dgm:pt modelId="{CD41D9B6-C10D-44BF-A3C2-6352F6B8D08D}" type="pres">
      <dgm:prSet presAssocID="{A490C101-8FF5-4F86-B636-4C79B35FCEAD}" presName="textNode" presStyleLbl="bgShp" presStyleIdx="2" presStyleCnt="3"/>
      <dgm:spPr/>
    </dgm:pt>
    <dgm:pt modelId="{EE2F1C25-0BDF-4C06-B6A1-96F2A1397496}" type="pres">
      <dgm:prSet presAssocID="{A490C101-8FF5-4F86-B636-4C79B35FCEAD}" presName="compChildNode" presStyleCnt="0"/>
      <dgm:spPr/>
    </dgm:pt>
    <dgm:pt modelId="{150499D3-452D-4B07-8C47-ED32586E5C93}" type="pres">
      <dgm:prSet presAssocID="{A490C101-8FF5-4F86-B636-4C79B35FCEAD}" presName="theInnerList" presStyleCnt="0"/>
      <dgm:spPr/>
    </dgm:pt>
    <dgm:pt modelId="{79326E0D-2251-4D5B-9D6B-26AA82159827}" type="pres">
      <dgm:prSet presAssocID="{B78F21FA-8742-47A0-99DF-C48ECD72A57F}" presName="childNode" presStyleLbl="node1" presStyleIdx="4" presStyleCnt="6" custScaleY="173774" custLinFactY="100000" custLinFactNeighborX="-2724" custLinFactNeighborY="136975">
        <dgm:presLayoutVars>
          <dgm:bulletEnabled val="1"/>
        </dgm:presLayoutVars>
      </dgm:prSet>
      <dgm:spPr/>
    </dgm:pt>
    <dgm:pt modelId="{44867E07-3C04-4F65-AB13-FD42F2FB79D2}" type="pres">
      <dgm:prSet presAssocID="{B78F21FA-8742-47A0-99DF-C48ECD72A57F}" presName="aSpace2" presStyleCnt="0"/>
      <dgm:spPr/>
    </dgm:pt>
    <dgm:pt modelId="{6D563387-CD54-4297-8326-461A24F0B3FF}" type="pres">
      <dgm:prSet presAssocID="{5E81501D-6EA4-4EF5-93B1-29D486DA3D00}" presName="childNode" presStyleLbl="node1" presStyleIdx="5" presStyleCnt="6" custLinFactY="-152508" custLinFactNeighborX="-2724" custLinFactNeighborY="-200000">
        <dgm:presLayoutVars>
          <dgm:bulletEnabled val="1"/>
        </dgm:presLayoutVars>
      </dgm:prSet>
      <dgm:spPr/>
    </dgm:pt>
  </dgm:ptLst>
  <dgm:cxnLst>
    <dgm:cxn modelId="{49E16F0D-A477-49E5-8D2F-7CD834228FA8}" type="presOf" srcId="{A7254BE6-3606-4E2D-8CF5-3134758073C3}" destId="{0C3AF884-99FB-40F7-9323-28E53F274C7E}" srcOrd="0" destOrd="0" presId="urn:microsoft.com/office/officeart/2005/8/layout/lProcess2"/>
    <dgm:cxn modelId="{ACD0BB14-3B86-4E10-9DA1-08140C2C0C1C}" type="presOf" srcId="{A490C101-8FF5-4F86-B636-4C79B35FCEAD}" destId="{CD41D9B6-C10D-44BF-A3C2-6352F6B8D08D}" srcOrd="1" destOrd="0" presId="urn:microsoft.com/office/officeart/2005/8/layout/lProcess2"/>
    <dgm:cxn modelId="{C829463D-9BE2-47F5-81A8-2569EF5E3377}" type="presOf" srcId="{5E81501D-6EA4-4EF5-93B1-29D486DA3D00}" destId="{6D563387-CD54-4297-8326-461A24F0B3FF}" srcOrd="0" destOrd="0" presId="urn:microsoft.com/office/officeart/2005/8/layout/lProcess2"/>
    <dgm:cxn modelId="{8ACA5F3F-4358-41CB-94B6-2C95055E8FDA}" srcId="{A490C101-8FF5-4F86-B636-4C79B35FCEAD}" destId="{B78F21FA-8742-47A0-99DF-C48ECD72A57F}" srcOrd="0" destOrd="0" parTransId="{DC8940E7-D158-4B56-AAFC-24DA167F22A6}" sibTransId="{4B758F8B-AE4E-4773-9BEA-70FBEF5C2573}"/>
    <dgm:cxn modelId="{CF906562-5341-48F0-A4B1-E58071A7E514}" type="presOf" srcId="{F8C3A899-71CE-422B-8DF5-4604991E495E}" destId="{953A24B0-FBA1-4FB3-BFC5-683CB6B28923}" srcOrd="0" destOrd="0" presId="urn:microsoft.com/office/officeart/2005/8/layout/lProcess2"/>
    <dgm:cxn modelId="{A88B2563-5ADC-4741-92B4-3CA7D1C3B5C2}" type="presOf" srcId="{0AED91BB-11E7-46FA-BE04-04345A811FD2}" destId="{7D2E0636-AE80-402E-9733-30BE07A06444}" srcOrd="0" destOrd="0" presId="urn:microsoft.com/office/officeart/2005/8/layout/lProcess2"/>
    <dgm:cxn modelId="{ED0FE744-3C59-48DB-B709-6293815B00C6}" type="presOf" srcId="{9275D087-A3CA-4688-8DFE-A7F66846A534}" destId="{611D5827-0021-4989-AA55-4555B66488E6}" srcOrd="1" destOrd="0" presId="urn:microsoft.com/office/officeart/2005/8/layout/lProcess2"/>
    <dgm:cxn modelId="{E80C5545-063A-4EC4-912E-7DDBF5BAF8FB}" type="presOf" srcId="{9275D087-A3CA-4688-8DFE-A7F66846A534}" destId="{B0ED2079-9921-4662-BCF1-EAFCF82D3CF2}" srcOrd="0" destOrd="0" presId="urn:microsoft.com/office/officeart/2005/8/layout/lProcess2"/>
    <dgm:cxn modelId="{FABF8B66-3B4D-485F-A0CE-C04D3C9D098C}" srcId="{9275D087-A3CA-4688-8DFE-A7F66846A534}" destId="{B7C3EBEE-BB1B-42DB-A8AC-BE20E13CDF83}" srcOrd="0" destOrd="0" parTransId="{C381BD05-E10A-4073-89F1-B2513E74FA42}" sibTransId="{1B86E573-C543-4572-AB68-40E8F60A1F9C}"/>
    <dgm:cxn modelId="{241AE447-7C17-48B0-A44C-3B542D614451}" srcId="{6556C4CC-C0BB-437E-8748-2D666B3F815D}" destId="{F8C3A899-71CE-422B-8DF5-4604991E495E}" srcOrd="0" destOrd="0" parTransId="{6F4E58B2-3D26-4FF3-BEFE-C6B626B9FE5E}" sibTransId="{EAE1B5B4-C36F-438E-B218-7ECF6C0F9C76}"/>
    <dgm:cxn modelId="{A9332F52-C215-413B-BD73-61984832B1DC}" type="presOf" srcId="{F8C3A899-71CE-422B-8DF5-4604991E495E}" destId="{72529E70-4A10-4BA4-A128-0C302E13EE4C}" srcOrd="1" destOrd="0" presId="urn:microsoft.com/office/officeart/2005/8/layout/lProcess2"/>
    <dgm:cxn modelId="{B2131A73-775D-4C14-8EF0-26D2DA5D3086}" type="presOf" srcId="{56E7E94C-C650-4E02-9458-350156C093DC}" destId="{E39F6A56-D4AC-49A8-BFA3-9C28168322FD}" srcOrd="0" destOrd="0" presId="urn:microsoft.com/office/officeart/2005/8/layout/lProcess2"/>
    <dgm:cxn modelId="{11C0BB7D-2D04-4338-9234-A6F5A1E41F87}" type="presOf" srcId="{B7C3EBEE-BB1B-42DB-A8AC-BE20E13CDF83}" destId="{FDF53010-3C9B-419A-9A18-476A995ECD33}" srcOrd="0" destOrd="0" presId="urn:microsoft.com/office/officeart/2005/8/layout/lProcess2"/>
    <dgm:cxn modelId="{3A4BEC81-B0BD-406F-A65D-A7C0F3CBC809}" type="presOf" srcId="{6556C4CC-C0BB-437E-8748-2D666B3F815D}" destId="{6FB34E8E-34E8-47F3-896F-3F80D2375323}" srcOrd="0" destOrd="0" presId="urn:microsoft.com/office/officeart/2005/8/layout/lProcess2"/>
    <dgm:cxn modelId="{AAFE648D-5330-4C5C-AD48-EB4A56A4F07E}" srcId="{A490C101-8FF5-4F86-B636-4C79B35FCEAD}" destId="{5E81501D-6EA4-4EF5-93B1-29D486DA3D00}" srcOrd="1" destOrd="0" parTransId="{F4144B4E-8D0C-4381-A51C-30BC351D90C7}" sibTransId="{CAC42EB1-EC4E-4ACC-AA27-0CF18AE2714E}"/>
    <dgm:cxn modelId="{42DDAF8F-746E-44E0-AB8F-21FE4F094A82}" srcId="{F8C3A899-71CE-422B-8DF5-4604991E495E}" destId="{56E7E94C-C650-4E02-9458-350156C093DC}" srcOrd="1" destOrd="0" parTransId="{7CDB47B9-A582-482D-B13A-C85FB7AE73FD}" sibTransId="{B7D42BD3-44B8-447B-80E2-5CE6745A2133}"/>
    <dgm:cxn modelId="{3D551E93-E7DC-42E5-AAA4-DA228D5AF3B1}" srcId="{F8C3A899-71CE-422B-8DF5-4604991E495E}" destId="{0AED91BB-11E7-46FA-BE04-04345A811FD2}" srcOrd="0" destOrd="0" parTransId="{4AFB49AC-1D66-43C7-B15A-9C839FCD1980}" sibTransId="{6688A725-A16F-4C32-8831-BA37C3E971DA}"/>
    <dgm:cxn modelId="{3F905FC6-EC50-494A-BDF9-06FC34499814}" srcId="{6556C4CC-C0BB-437E-8748-2D666B3F815D}" destId="{A490C101-8FF5-4F86-B636-4C79B35FCEAD}" srcOrd="2" destOrd="0" parTransId="{70BEE63F-F88D-4CEA-8316-6DD8129310A0}" sibTransId="{36E78409-85F5-42C3-990E-90319FCD7493}"/>
    <dgm:cxn modelId="{8F2545E7-F2C0-49A2-8CFE-058F3C4D28B0}" srcId="{9275D087-A3CA-4688-8DFE-A7F66846A534}" destId="{A7254BE6-3606-4E2D-8CF5-3134758073C3}" srcOrd="1" destOrd="0" parTransId="{342B0E11-FF56-49BE-82B6-8A5FA3910A1A}" sibTransId="{1D55112B-417C-4B90-947A-36A513D6B0AA}"/>
    <dgm:cxn modelId="{197172EF-76CF-4137-AFD1-D27AAF9CF19B}" type="presOf" srcId="{B78F21FA-8742-47A0-99DF-C48ECD72A57F}" destId="{79326E0D-2251-4D5B-9D6B-26AA82159827}" srcOrd="0" destOrd="0" presId="urn:microsoft.com/office/officeart/2005/8/layout/lProcess2"/>
    <dgm:cxn modelId="{9D8C00FC-8A0C-4981-9CA2-E8FC87429152}" srcId="{6556C4CC-C0BB-437E-8748-2D666B3F815D}" destId="{9275D087-A3CA-4688-8DFE-A7F66846A534}" srcOrd="1" destOrd="0" parTransId="{DD126A3F-0183-4CE5-B74C-55CBFDF93559}" sibTransId="{876712E0-B421-46D9-852B-2033DA6B637D}"/>
    <dgm:cxn modelId="{3BD930FD-475B-4C5B-B542-064EEA238E36}" type="presOf" srcId="{A490C101-8FF5-4F86-B636-4C79B35FCEAD}" destId="{A3F50B41-C5B9-4570-AFD4-0F25D9F601F0}" srcOrd="0" destOrd="0" presId="urn:microsoft.com/office/officeart/2005/8/layout/lProcess2"/>
    <dgm:cxn modelId="{16B1ED2B-3288-4DCA-A32F-5538352A388D}" type="presParOf" srcId="{6FB34E8E-34E8-47F3-896F-3F80D2375323}" destId="{A1A1BA5F-713C-4813-971F-37B6AD71FAD9}" srcOrd="0" destOrd="0" presId="urn:microsoft.com/office/officeart/2005/8/layout/lProcess2"/>
    <dgm:cxn modelId="{9A894C20-0985-44E6-AE13-56125D678AFB}" type="presParOf" srcId="{A1A1BA5F-713C-4813-971F-37B6AD71FAD9}" destId="{953A24B0-FBA1-4FB3-BFC5-683CB6B28923}" srcOrd="0" destOrd="0" presId="urn:microsoft.com/office/officeart/2005/8/layout/lProcess2"/>
    <dgm:cxn modelId="{AC11F92E-2A5D-475C-B7FC-2731E9B9B48F}" type="presParOf" srcId="{A1A1BA5F-713C-4813-971F-37B6AD71FAD9}" destId="{72529E70-4A10-4BA4-A128-0C302E13EE4C}" srcOrd="1" destOrd="0" presId="urn:microsoft.com/office/officeart/2005/8/layout/lProcess2"/>
    <dgm:cxn modelId="{CCB920AD-CF9D-42D8-AAAD-CB7D31B52F77}" type="presParOf" srcId="{A1A1BA5F-713C-4813-971F-37B6AD71FAD9}" destId="{652C420B-9862-4AF9-B900-CC21882D5800}" srcOrd="2" destOrd="0" presId="urn:microsoft.com/office/officeart/2005/8/layout/lProcess2"/>
    <dgm:cxn modelId="{24503C59-DAF7-41E5-8D06-9B655376E99B}" type="presParOf" srcId="{652C420B-9862-4AF9-B900-CC21882D5800}" destId="{310899BF-9398-43F1-BE30-6562BB8E8769}" srcOrd="0" destOrd="0" presId="urn:microsoft.com/office/officeart/2005/8/layout/lProcess2"/>
    <dgm:cxn modelId="{C2544341-0845-4BAB-9A9D-D40F20B25ECD}" type="presParOf" srcId="{310899BF-9398-43F1-BE30-6562BB8E8769}" destId="{7D2E0636-AE80-402E-9733-30BE07A06444}" srcOrd="0" destOrd="0" presId="urn:microsoft.com/office/officeart/2005/8/layout/lProcess2"/>
    <dgm:cxn modelId="{1923D2D3-0BD8-484E-810B-DC099F86183C}" type="presParOf" srcId="{310899BF-9398-43F1-BE30-6562BB8E8769}" destId="{A0D28A04-D381-4D35-A270-82B6D6EC4489}" srcOrd="1" destOrd="0" presId="urn:microsoft.com/office/officeart/2005/8/layout/lProcess2"/>
    <dgm:cxn modelId="{80983ED7-FB48-4858-AE57-67D779A212B5}" type="presParOf" srcId="{310899BF-9398-43F1-BE30-6562BB8E8769}" destId="{E39F6A56-D4AC-49A8-BFA3-9C28168322FD}" srcOrd="2" destOrd="0" presId="urn:microsoft.com/office/officeart/2005/8/layout/lProcess2"/>
    <dgm:cxn modelId="{49288034-10FD-4C9E-B866-C2AF73623DEE}" type="presParOf" srcId="{6FB34E8E-34E8-47F3-896F-3F80D2375323}" destId="{9873652E-1B72-4629-9915-2CE9D49E2BFD}" srcOrd="1" destOrd="0" presId="urn:microsoft.com/office/officeart/2005/8/layout/lProcess2"/>
    <dgm:cxn modelId="{D6F1A687-8B80-4320-BC20-EE933B5428C2}" type="presParOf" srcId="{6FB34E8E-34E8-47F3-896F-3F80D2375323}" destId="{D0904B3E-A2A7-4BDC-B343-BF3CB897D80E}" srcOrd="2" destOrd="0" presId="urn:microsoft.com/office/officeart/2005/8/layout/lProcess2"/>
    <dgm:cxn modelId="{47E2B59A-8416-446E-B925-190F1C8D7E37}" type="presParOf" srcId="{D0904B3E-A2A7-4BDC-B343-BF3CB897D80E}" destId="{B0ED2079-9921-4662-BCF1-EAFCF82D3CF2}" srcOrd="0" destOrd="0" presId="urn:microsoft.com/office/officeart/2005/8/layout/lProcess2"/>
    <dgm:cxn modelId="{A334DFC7-B79E-46A7-BD4C-41830D766118}" type="presParOf" srcId="{D0904B3E-A2A7-4BDC-B343-BF3CB897D80E}" destId="{611D5827-0021-4989-AA55-4555B66488E6}" srcOrd="1" destOrd="0" presId="urn:microsoft.com/office/officeart/2005/8/layout/lProcess2"/>
    <dgm:cxn modelId="{188C6202-FFB6-4633-8BD7-5019062AF42F}" type="presParOf" srcId="{D0904B3E-A2A7-4BDC-B343-BF3CB897D80E}" destId="{FE64E1B5-BCA5-4C2C-802F-897CF6B05A6D}" srcOrd="2" destOrd="0" presId="urn:microsoft.com/office/officeart/2005/8/layout/lProcess2"/>
    <dgm:cxn modelId="{92A07C6A-EDAC-4492-96ED-BFC434586A57}" type="presParOf" srcId="{FE64E1B5-BCA5-4C2C-802F-897CF6B05A6D}" destId="{7FC7BBA0-8030-4103-9745-8BB10924F36A}" srcOrd="0" destOrd="0" presId="urn:microsoft.com/office/officeart/2005/8/layout/lProcess2"/>
    <dgm:cxn modelId="{C0B2D9DD-CA67-4449-B140-F34DB5560278}" type="presParOf" srcId="{7FC7BBA0-8030-4103-9745-8BB10924F36A}" destId="{FDF53010-3C9B-419A-9A18-476A995ECD33}" srcOrd="0" destOrd="0" presId="urn:microsoft.com/office/officeart/2005/8/layout/lProcess2"/>
    <dgm:cxn modelId="{1B1C3A03-BFAD-4D8A-B93B-47348C65C3B0}" type="presParOf" srcId="{7FC7BBA0-8030-4103-9745-8BB10924F36A}" destId="{440A865F-FE71-488E-97AE-ECBA96905620}" srcOrd="1" destOrd="0" presId="urn:microsoft.com/office/officeart/2005/8/layout/lProcess2"/>
    <dgm:cxn modelId="{5D43C578-CA7D-4585-B32E-F01ED92A27C7}" type="presParOf" srcId="{7FC7BBA0-8030-4103-9745-8BB10924F36A}" destId="{0C3AF884-99FB-40F7-9323-28E53F274C7E}" srcOrd="2" destOrd="0" presId="urn:microsoft.com/office/officeart/2005/8/layout/lProcess2"/>
    <dgm:cxn modelId="{B781D3A5-6B5F-4F34-8B98-E2D3C484635E}" type="presParOf" srcId="{6FB34E8E-34E8-47F3-896F-3F80D2375323}" destId="{F6BF8B5E-12F7-4C0F-B162-7CB58EE4D0D8}" srcOrd="3" destOrd="0" presId="urn:microsoft.com/office/officeart/2005/8/layout/lProcess2"/>
    <dgm:cxn modelId="{3346D2DB-02B5-4A76-9DC1-4714B5E144AA}" type="presParOf" srcId="{6FB34E8E-34E8-47F3-896F-3F80D2375323}" destId="{728776B9-CC23-4539-9B21-A4262130B4F5}" srcOrd="4" destOrd="0" presId="urn:microsoft.com/office/officeart/2005/8/layout/lProcess2"/>
    <dgm:cxn modelId="{4F81A950-014B-41CA-8FD0-AA532296F420}" type="presParOf" srcId="{728776B9-CC23-4539-9B21-A4262130B4F5}" destId="{A3F50B41-C5B9-4570-AFD4-0F25D9F601F0}" srcOrd="0" destOrd="0" presId="urn:microsoft.com/office/officeart/2005/8/layout/lProcess2"/>
    <dgm:cxn modelId="{3636E278-D483-408B-ADDD-C5A0466B0E01}" type="presParOf" srcId="{728776B9-CC23-4539-9B21-A4262130B4F5}" destId="{CD41D9B6-C10D-44BF-A3C2-6352F6B8D08D}" srcOrd="1" destOrd="0" presId="urn:microsoft.com/office/officeart/2005/8/layout/lProcess2"/>
    <dgm:cxn modelId="{9176DABC-3100-474E-B558-73B502550F04}" type="presParOf" srcId="{728776B9-CC23-4539-9B21-A4262130B4F5}" destId="{EE2F1C25-0BDF-4C06-B6A1-96F2A1397496}" srcOrd="2" destOrd="0" presId="urn:microsoft.com/office/officeart/2005/8/layout/lProcess2"/>
    <dgm:cxn modelId="{A0D0AFBF-4A34-4BE5-AC9F-B9572B380F92}" type="presParOf" srcId="{EE2F1C25-0BDF-4C06-B6A1-96F2A1397496}" destId="{150499D3-452D-4B07-8C47-ED32586E5C93}" srcOrd="0" destOrd="0" presId="urn:microsoft.com/office/officeart/2005/8/layout/lProcess2"/>
    <dgm:cxn modelId="{3D06039C-3A9F-4B8E-B57A-D10F1E40D643}" type="presParOf" srcId="{150499D3-452D-4B07-8C47-ED32586E5C93}" destId="{79326E0D-2251-4D5B-9D6B-26AA82159827}" srcOrd="0" destOrd="0" presId="urn:microsoft.com/office/officeart/2005/8/layout/lProcess2"/>
    <dgm:cxn modelId="{3DE91774-FF53-409F-9A5C-5D9428A41861}" type="presParOf" srcId="{150499D3-452D-4B07-8C47-ED32586E5C93}" destId="{44867E07-3C04-4F65-AB13-FD42F2FB79D2}" srcOrd="1" destOrd="0" presId="urn:microsoft.com/office/officeart/2005/8/layout/lProcess2"/>
    <dgm:cxn modelId="{D36232D7-9A0C-42C3-87C2-6D3E4147C6F6}" type="presParOf" srcId="{150499D3-452D-4B07-8C47-ED32586E5C93}" destId="{6D563387-CD54-4297-8326-461A24F0B3F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A24B0-FBA1-4FB3-BFC5-683CB6B28923}">
      <dsp:nvSpPr>
        <dsp:cNvPr id="0" name=""/>
        <dsp:cNvSpPr/>
      </dsp:nvSpPr>
      <dsp:spPr>
        <a:xfrm>
          <a:off x="12" y="0"/>
          <a:ext cx="2811054" cy="52856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Профилактические мероприятия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" y="0"/>
        <a:ext cx="2811054" cy="1585691"/>
      </dsp:txXfrm>
    </dsp:sp>
    <dsp:sp modelId="{7D2E0636-AE80-402E-9733-30BE07A06444}">
      <dsp:nvSpPr>
        <dsp:cNvPr id="0" name=""/>
        <dsp:cNvSpPr/>
      </dsp:nvSpPr>
      <dsp:spPr>
        <a:xfrm>
          <a:off x="270447" y="1613231"/>
          <a:ext cx="2248843" cy="162881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Профилактические визиты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заявлению пользователя ККТ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- беседы лично или по ВКС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153" y="1660937"/>
        <a:ext cx="2153431" cy="1533407"/>
      </dsp:txXfrm>
    </dsp:sp>
    <dsp:sp modelId="{E39F6A56-D4AC-49A8-BFA3-9C28168322FD}">
      <dsp:nvSpPr>
        <dsp:cNvPr id="0" name=""/>
        <dsp:cNvSpPr/>
      </dsp:nvSpPr>
      <dsp:spPr>
        <a:xfrm>
          <a:off x="270447" y="3413432"/>
          <a:ext cx="2248843" cy="166975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Объявление предостережений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итогам выявленных признаков нарушений </a:t>
          </a:r>
        </a:p>
        <a:p>
          <a:pPr>
            <a:buNone/>
          </a:pP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353" y="3462338"/>
        <a:ext cx="2151031" cy="1571945"/>
      </dsp:txXfrm>
    </dsp:sp>
    <dsp:sp modelId="{B0ED2079-9921-4662-BCF1-EAFCF82D3CF2}">
      <dsp:nvSpPr>
        <dsp:cNvPr id="0" name=""/>
        <dsp:cNvSpPr/>
      </dsp:nvSpPr>
      <dsp:spPr>
        <a:xfrm>
          <a:off x="3022964" y="0"/>
          <a:ext cx="2811054" cy="52856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Контрольно-надзорные мероприятия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взаимодействия</a:t>
          </a:r>
        </a:p>
      </dsp:txBody>
      <dsp:txXfrm>
        <a:off x="3022964" y="0"/>
        <a:ext cx="2811054" cy="1585691"/>
      </dsp:txXfrm>
    </dsp:sp>
    <dsp:sp modelId="{FDF53010-3C9B-419A-9A18-476A995ECD33}">
      <dsp:nvSpPr>
        <dsp:cNvPr id="0" name=""/>
        <dsp:cNvSpPr/>
      </dsp:nvSpPr>
      <dsp:spPr>
        <a:xfrm>
          <a:off x="3304070" y="1587240"/>
          <a:ext cx="2248843" cy="159369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Наблюдение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(дистанционные мониторинги)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снятые с учета ККТ;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нулевая, ничтожно низкая выручка;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отсутствие ККТ</a:t>
          </a:r>
        </a:p>
      </dsp:txBody>
      <dsp:txXfrm>
        <a:off x="3350748" y="1633918"/>
        <a:ext cx="2155487" cy="1500336"/>
      </dsp:txXfrm>
    </dsp:sp>
    <dsp:sp modelId="{0C3AF884-99FB-40F7-9323-28E53F274C7E}">
      <dsp:nvSpPr>
        <dsp:cNvPr id="0" name=""/>
        <dsp:cNvSpPr/>
      </dsp:nvSpPr>
      <dsp:spPr>
        <a:xfrm>
          <a:off x="3304070" y="3426116"/>
          <a:ext cx="2248843" cy="159369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Выездное обследование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 рамках отработки обращений;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 заданию уполномоченного должностного лица</a:t>
          </a:r>
        </a:p>
      </dsp:txBody>
      <dsp:txXfrm>
        <a:off x="3350748" y="3472794"/>
        <a:ext cx="2155487" cy="1500336"/>
      </dsp:txXfrm>
    </dsp:sp>
    <dsp:sp modelId="{A3F50B41-C5B9-4570-AFD4-0F25D9F601F0}">
      <dsp:nvSpPr>
        <dsp:cNvPr id="0" name=""/>
        <dsp:cNvSpPr/>
      </dsp:nvSpPr>
      <dsp:spPr>
        <a:xfrm>
          <a:off x="6044848" y="0"/>
          <a:ext cx="2811054" cy="52856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Контрольно-надзорные мероприятия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 взаимодействием</a:t>
          </a:r>
        </a:p>
      </dsp:txBody>
      <dsp:txXfrm>
        <a:off x="6044848" y="0"/>
        <a:ext cx="2811054" cy="1585691"/>
      </dsp:txXfrm>
    </dsp:sp>
    <dsp:sp modelId="{79326E0D-2251-4D5B-9D6B-26AA82159827}">
      <dsp:nvSpPr>
        <dsp:cNvPr id="0" name=""/>
        <dsp:cNvSpPr/>
      </dsp:nvSpPr>
      <dsp:spPr>
        <a:xfrm>
          <a:off x="6264695" y="3024336"/>
          <a:ext cx="2248843" cy="206394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Документарные и выездные проверки: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незамедлительно после проведения контрольной закупки выявившей нарушение;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после неисполненного предостережения;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 решению заместителя руководителя ФНС России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5146" y="3084787"/>
        <a:ext cx="2127941" cy="1943046"/>
      </dsp:txXfrm>
    </dsp:sp>
    <dsp:sp modelId="{6D563387-CD54-4297-8326-461A24F0B3FF}">
      <dsp:nvSpPr>
        <dsp:cNvPr id="0" name=""/>
        <dsp:cNvSpPr/>
      </dsp:nvSpPr>
      <dsp:spPr>
        <a:xfrm>
          <a:off x="6264695" y="1656181"/>
          <a:ext cx="2248843" cy="118772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Контрольная закупка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незамедлительно после проведения выездного обследования выявившего признаки нарушения;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6299482" y="1690968"/>
        <a:ext cx="2179269" cy="1118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538" cy="343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10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6" y="1"/>
            <a:ext cx="4302125" cy="343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10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24E6ADA-FA1D-4AA7-A974-F17ED2D7F92D}" type="datetimeFigureOut">
              <a:rPr lang="ru-RU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2854"/>
            <a:ext cx="4300538" cy="343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10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6" y="6512854"/>
            <a:ext cx="4302125" cy="343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10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4B11F32-889A-4B6F-B5B3-FDA51CC5B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4303713" cy="3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2" tIns="46662" rIns="93322" bIns="46662" numCol="1" anchor="t" anchorCtr="0" compatLnSpc="1">
            <a:prstTxWarp prst="textNoShape">
              <a:avLst/>
            </a:prstTxWarp>
          </a:bodyPr>
          <a:lstStyle>
            <a:lvl1pPr defTabSz="1062816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21338" y="1"/>
            <a:ext cx="4303712" cy="3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2" tIns="46662" rIns="93322" bIns="46662" numCol="1" anchor="t" anchorCtr="0" compatLnSpc="1">
            <a:prstTxWarp prst="textNoShape">
              <a:avLst/>
            </a:prstTxWarp>
          </a:bodyPr>
          <a:lstStyle>
            <a:lvl1pPr algn="r" defTabSz="1062816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4DD437C-9DB3-4CCE-91F3-050572090115}" type="datetimeFigureOut">
              <a:rPr lang="ru-RU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4838" y="514350"/>
            <a:ext cx="3636962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5" tIns="46168" rIns="92335" bIns="4616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2188" y="3258834"/>
            <a:ext cx="7942262" cy="308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2" tIns="46662" rIns="93322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6512854"/>
            <a:ext cx="4303713" cy="3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2" tIns="46662" rIns="93322" bIns="46662" numCol="1" anchor="b" anchorCtr="0" compatLnSpc="1">
            <a:prstTxWarp prst="textNoShape">
              <a:avLst/>
            </a:prstTxWarp>
          </a:bodyPr>
          <a:lstStyle>
            <a:lvl1pPr defTabSz="1062816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1338" y="6512854"/>
            <a:ext cx="4303712" cy="3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2" tIns="46662" rIns="93322" bIns="46662" numCol="1" anchor="b" anchorCtr="0" compatLnSpc="1">
            <a:prstTxWarp prst="textNoShape">
              <a:avLst/>
            </a:prstTxWarp>
          </a:bodyPr>
          <a:lstStyle>
            <a:lvl1pPr algn="r" defTabSz="1062038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91737FD-B0D1-4887-BED3-81DB61FA80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0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113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9813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2800" algn="l" defTabSz="10398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936" algn="l" defTabSz="10423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124" algn="l" defTabSz="10423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312" algn="l" defTabSz="10423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9499" algn="l" defTabSz="10423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4838" y="514350"/>
            <a:ext cx="3636962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92664" y="3257550"/>
            <a:ext cx="794131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15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5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35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6475" y="1252538"/>
            <a:ext cx="4781550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3848102" y="9"/>
            <a:ext cx="2944813" cy="5024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5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7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4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0CAE-ADF2-4F1B-8D0D-339B6BAE9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534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5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5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B3049-FD2B-4A06-A033-33AD53B936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74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B3ED-DA44-4C6A-B56A-4661083D7D7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D79B-E2FD-4CA3-89BC-C451034D465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87" y="2124"/>
            <a:ext cx="10691813" cy="75586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0882" y="5652846"/>
            <a:ext cx="1080120" cy="415498"/>
          </a:xfrm>
          <a:prstGeom prst="rect">
            <a:avLst/>
          </a:prstGeom>
          <a:noFill/>
        </p:spPr>
        <p:txBody>
          <a:bodyPr wrap="square" lIns="109612" tIns="54803" rIns="109612" bIns="54803" rtlCol="0">
            <a:noAutofit/>
          </a:bodyPr>
          <a:lstStyle/>
          <a:p>
            <a:endParaRPr lang="ru-RU" sz="2521" dirty="0"/>
          </a:p>
        </p:txBody>
      </p:sp>
    </p:spTree>
    <p:extLst>
      <p:ext uri="{BB962C8B-B14F-4D97-AF65-F5344CB8AC3E}">
        <p14:creationId xmlns:p14="http://schemas.microsoft.com/office/powerpoint/2010/main" val="180246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9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4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422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720" tIns="26361" rIns="52720" bIns="26361"/>
          <a:lstStyle>
            <a:lvl1pPr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0000" indent="-2540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97200" indent="-2540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4400" indent="-2540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1600" indent="-2540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2" y="1771654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7777" indent="1831">
              <a:defRPr>
                <a:latin typeface="+mj-lt"/>
              </a:defRPr>
            </a:lvl2pPr>
            <a:lvl3pPr marL="362467" indent="-150113">
              <a:tabLst/>
              <a:defRPr>
                <a:latin typeface="+mj-lt"/>
              </a:defRPr>
            </a:lvl3pPr>
            <a:lvl4pPr marL="0" indent="207777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1F3069-6801-4018-AD44-A95DDA7DC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2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2" y="1771654"/>
            <a:ext cx="8561139" cy="5324476"/>
          </a:xfrm>
        </p:spPr>
        <p:txBody>
          <a:bodyPr/>
          <a:lstStyle>
            <a:lvl1pPr marL="209608" indent="0">
              <a:buFontTx/>
              <a:buNone/>
              <a:defRPr b="1">
                <a:latin typeface="+mj-lt"/>
              </a:defRPr>
            </a:lvl1pPr>
            <a:lvl2pPr marL="209608" indent="0">
              <a:defRPr>
                <a:latin typeface="+mj-lt"/>
              </a:defRPr>
            </a:lvl2pPr>
            <a:lvl3pPr marL="362467" indent="-150113">
              <a:defRPr>
                <a:latin typeface="+mj-lt"/>
              </a:defRPr>
            </a:lvl3pPr>
            <a:lvl4pPr marL="0" indent="207777">
              <a:defRPr>
                <a:latin typeface="+mj-lt"/>
              </a:defRPr>
            </a:lvl4pPr>
            <a:lvl5pPr marL="82744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4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1A8D9C-A716-40C7-B9B9-52475009E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7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2" y="1116338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2" y="3781429"/>
            <a:ext cx="8561139" cy="3314700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7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4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21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8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35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42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49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5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BE320D-FF74-4AF3-BFF9-B8ED2334F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4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4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F0EF79-1005-4993-9B16-01EA1B5F8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05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3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9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9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2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701" indent="0">
              <a:buNone/>
              <a:defRPr sz="1300" b="1"/>
            </a:lvl2pPr>
            <a:lvl3pPr marL="601403" indent="0">
              <a:buNone/>
              <a:defRPr sz="1100" b="1"/>
            </a:lvl3pPr>
            <a:lvl4pPr marL="902106" indent="0">
              <a:buNone/>
              <a:defRPr sz="1000" b="1"/>
            </a:lvl4pPr>
            <a:lvl5pPr marL="1202808" indent="0">
              <a:buNone/>
              <a:defRPr sz="1000" b="1"/>
            </a:lvl5pPr>
            <a:lvl6pPr marL="1503509" indent="0">
              <a:buNone/>
              <a:defRPr sz="1000" b="1"/>
            </a:lvl6pPr>
            <a:lvl7pPr marL="1804211" indent="0">
              <a:buNone/>
              <a:defRPr sz="1000" b="1"/>
            </a:lvl7pPr>
            <a:lvl8pPr marL="2104912" indent="0">
              <a:buNone/>
              <a:defRPr sz="1000" b="1"/>
            </a:lvl8pPr>
            <a:lvl9pPr marL="2405615" indent="0">
              <a:buNone/>
              <a:defRPr sz="10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2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7EE69C-3C74-4E78-9A2B-7208D07EB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44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58D8D5-3A0F-4289-B73A-5DED3A70C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4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0" y="1771652"/>
            <a:ext cx="8561139" cy="5324476"/>
          </a:xfrm>
        </p:spPr>
        <p:txBody>
          <a:bodyPr/>
          <a:lstStyle>
            <a:lvl1pPr marL="363301" indent="0">
              <a:buFontTx/>
              <a:buNone/>
              <a:defRPr b="1">
                <a:latin typeface="+mj-lt"/>
              </a:defRPr>
            </a:lvl1pPr>
            <a:lvl2pPr marL="363301" indent="0">
              <a:defRPr>
                <a:latin typeface="+mj-lt"/>
              </a:defRPr>
            </a:lvl2pPr>
            <a:lvl3pPr marL="628239" indent="-260179">
              <a:defRPr>
                <a:latin typeface="+mj-lt"/>
              </a:defRPr>
            </a:lvl3pPr>
            <a:lvl4pPr marL="0" indent="360127">
              <a:defRPr>
                <a:latin typeface="+mj-lt"/>
              </a:defRPr>
            </a:lvl4pPr>
            <a:lvl5pPr marL="143416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5"/>
            <a:ext cx="8581268" cy="1219199"/>
          </a:xfrm>
        </p:spPr>
        <p:txBody>
          <a:bodyPr/>
          <a:lstStyle>
            <a:lvl1pPr marL="0" marR="0" indent="0" defTabSz="10423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CE3B-828C-4D6E-8BCD-0E70227CDB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5550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 defTabSz="1041088">
              <a:defRPr sz="1500" i="0">
                <a:solidFill>
                  <a:prstClr val="white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47055C16-EE5E-4F70-AD2D-A61BEC36C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06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4" y="301058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5D0BB1-C467-43B7-A0F1-293C6D638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2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300701" indent="0">
              <a:buNone/>
              <a:defRPr sz="1800"/>
            </a:lvl2pPr>
            <a:lvl3pPr marL="601403" indent="0">
              <a:buNone/>
              <a:defRPr sz="1500"/>
            </a:lvl3pPr>
            <a:lvl4pPr marL="902106" indent="0">
              <a:buNone/>
              <a:defRPr sz="1300"/>
            </a:lvl4pPr>
            <a:lvl5pPr marL="1202808" indent="0">
              <a:buNone/>
              <a:defRPr sz="1300"/>
            </a:lvl5pPr>
            <a:lvl6pPr marL="1503509" indent="0">
              <a:buNone/>
              <a:defRPr sz="1300"/>
            </a:lvl6pPr>
            <a:lvl7pPr marL="1804211" indent="0">
              <a:buNone/>
              <a:defRPr sz="1300"/>
            </a:lvl7pPr>
            <a:lvl8pPr marL="2104912" indent="0">
              <a:buNone/>
              <a:defRPr sz="1300"/>
            </a:lvl8pPr>
            <a:lvl9pPr marL="2405615" indent="0">
              <a:buNone/>
              <a:defRPr sz="1300"/>
            </a:lvl9pPr>
          </a:lstStyle>
          <a:p>
            <a:pPr lvl="0"/>
            <a:r>
              <a:rPr lang="ru-RU" noProof="0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0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701" indent="0">
              <a:buNone/>
              <a:defRPr sz="800"/>
            </a:lvl2pPr>
            <a:lvl3pPr marL="601403" indent="0">
              <a:buNone/>
              <a:defRPr sz="600"/>
            </a:lvl3pPr>
            <a:lvl4pPr marL="902106" indent="0">
              <a:buNone/>
              <a:defRPr sz="600"/>
            </a:lvl4pPr>
            <a:lvl5pPr marL="1202808" indent="0">
              <a:buNone/>
              <a:defRPr sz="600"/>
            </a:lvl5pPr>
            <a:lvl6pPr marL="1503509" indent="0">
              <a:buNone/>
              <a:defRPr sz="600"/>
            </a:lvl6pPr>
            <a:lvl7pPr marL="1804211" indent="0">
              <a:buNone/>
              <a:defRPr sz="600"/>
            </a:lvl7pPr>
            <a:lvl8pPr marL="2104912" indent="0">
              <a:buNone/>
              <a:defRPr sz="600"/>
            </a:lvl8pPr>
            <a:lvl9pPr marL="2405615" indent="0">
              <a:buNone/>
              <a:defRPr sz="6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9A63BC-7F00-43FE-81F1-3C9050934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89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36C5EA-5902-487A-AB65-2F2C44A8D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63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7" y="334307"/>
            <a:ext cx="2812588" cy="7113188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7"/>
            <a:ext cx="8263251" cy="7113188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1088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6B735E-343E-4EEB-A628-D158CA8D5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46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6768807" y="7078376"/>
            <a:ext cx="3566042" cy="160310"/>
          </a:xfrm>
          <a:prstGeom prst="rect">
            <a:avLst/>
          </a:prstGeom>
          <a:noFill/>
        </p:spPr>
        <p:txBody>
          <a:bodyPr lIns="67321" tIns="33660" rIns="67321" bIns="33660">
            <a:spAutoFit/>
          </a:bodyPr>
          <a:lstStyle/>
          <a:p>
            <a:pPr algn="r" defTabSz="4572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6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8807" y="7078376"/>
            <a:ext cx="3566042" cy="143356"/>
          </a:xfrm>
          <a:prstGeom prst="rect">
            <a:avLst/>
          </a:prstGeom>
          <a:noFill/>
        </p:spPr>
        <p:txBody>
          <a:bodyPr lIns="50530" tIns="25265" rIns="50530" bIns="25265">
            <a:spAutoFit/>
          </a:bodyPr>
          <a:lstStyle/>
          <a:p>
            <a:pPr algn="r" defTabSz="4572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gradFill>
                  <a:gsLst>
                    <a:gs pos="0">
                      <a:srgbClr val="1F497D"/>
                    </a:gs>
                    <a:gs pos="100000">
                      <a:srgbClr val="1F497D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6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60" y="476084"/>
            <a:ext cx="9781162" cy="77369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5560" y="1663510"/>
            <a:ext cx="9781162" cy="5186954"/>
          </a:xfrm>
        </p:spPr>
        <p:txBody>
          <a:bodyPr/>
          <a:lstStyle>
            <a:lvl1pPr marL="255959" indent="-255959">
              <a:defRPr sz="2400"/>
            </a:lvl1pPr>
            <a:lvl2pPr marL="548148" indent="-209208">
              <a:defRPr sz="2400"/>
            </a:lvl2pPr>
            <a:lvl3pPr marL="841505" indent="-211546">
              <a:defRPr sz="2400"/>
            </a:lvl3pPr>
            <a:lvl4pPr marL="1097465" indent="-170638">
              <a:defRPr sz="2400"/>
            </a:lvl4pPr>
            <a:lvl5pPr marL="1346409" indent="-164795"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4141" y="7141515"/>
            <a:ext cx="4578350" cy="183243"/>
          </a:xfrm>
        </p:spPr>
        <p:txBody>
          <a:bodyPr anchor="ctr"/>
          <a:lstStyle>
            <a:lvl1pPr marL="0" indent="0" algn="l" defTabSz="673176" rtl="0" eaLnBrk="1" latinLnBrk="0" hangingPunct="1">
              <a:buNone/>
              <a:defRPr lang="en-US" sz="6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673176" rtl="0" eaLnBrk="1" latinLnBrk="0" hangingPunct="1">
              <a:buNone/>
              <a:defRPr lang="en-US" sz="6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673176" rtl="0" eaLnBrk="1" latinLnBrk="0" hangingPunct="1">
              <a:buNone/>
              <a:defRPr lang="en-US" sz="6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640888" y="6956425"/>
            <a:ext cx="828675" cy="403225"/>
          </a:xfrm>
        </p:spPr>
        <p:txBody>
          <a:bodyPr lIns="76827" tIns="38414" rIns="76827" bIns="38414"/>
          <a:lstStyle>
            <a:lvl1pPr algn="r" defTabSz="1041088">
              <a:defRPr sz="800" b="0" i="0">
                <a:solidFill>
                  <a:prstClr val="black">
                    <a:tint val="7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57869CD3-C530-420B-8EB4-738674233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7842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0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0" y="3781427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23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5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847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059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27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483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694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FE5F7-0A40-4850-8CBA-9FC759AC85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415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3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ABCE-5DF5-450A-8D95-A7522A2668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81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9" y="1771651"/>
            <a:ext cx="4297419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8" indent="0">
              <a:buNone/>
              <a:defRPr sz="2300" b="1"/>
            </a:lvl2pPr>
            <a:lvl3pPr marL="1042376" indent="0">
              <a:buNone/>
              <a:defRPr sz="2000" b="1"/>
            </a:lvl3pPr>
            <a:lvl4pPr marL="1563561" indent="0">
              <a:buNone/>
              <a:defRPr sz="1800" b="1"/>
            </a:lvl4pPr>
            <a:lvl5pPr marL="2084749" indent="0">
              <a:buNone/>
              <a:defRPr sz="1800" b="1"/>
            </a:lvl5pPr>
            <a:lvl6pPr marL="2605936" indent="0">
              <a:buNone/>
              <a:defRPr sz="1800" b="1"/>
            </a:lvl6pPr>
            <a:lvl7pPr marL="3127124" indent="0">
              <a:buNone/>
              <a:defRPr sz="1800" b="1"/>
            </a:lvl7pPr>
            <a:lvl8pPr marL="3648312" indent="0">
              <a:buNone/>
              <a:defRPr sz="1800" b="1"/>
            </a:lvl8pPr>
            <a:lvl9pPr marL="416949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9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1"/>
            <a:ext cx="4195762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8" indent="0">
              <a:buNone/>
              <a:defRPr sz="2300" b="1"/>
            </a:lvl2pPr>
            <a:lvl3pPr marL="1042376" indent="0">
              <a:buNone/>
              <a:defRPr sz="2000" b="1"/>
            </a:lvl3pPr>
            <a:lvl4pPr marL="1563561" indent="0">
              <a:buNone/>
              <a:defRPr sz="1800" b="1"/>
            </a:lvl4pPr>
            <a:lvl5pPr marL="2084749" indent="0">
              <a:buNone/>
              <a:defRPr sz="1800" b="1"/>
            </a:lvl5pPr>
            <a:lvl6pPr marL="2605936" indent="0">
              <a:buNone/>
              <a:defRPr sz="1800" b="1"/>
            </a:lvl6pPr>
            <a:lvl7pPr marL="3127124" indent="0">
              <a:buNone/>
              <a:defRPr sz="1800" b="1"/>
            </a:lvl7pPr>
            <a:lvl8pPr marL="3648312" indent="0">
              <a:buNone/>
              <a:defRPr sz="1800" b="1"/>
            </a:lvl8pPr>
            <a:lvl9pPr marL="416949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D251-D1BA-486C-9B5E-59D436B202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95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9A59-D327-4ABE-B77C-61ECD8EEB4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5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24469-8691-43E3-8FA1-40983CA471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579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053"/>
            <a:ext cx="3518055" cy="12812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265"/>
            <a:ext cx="3518055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21188" indent="0">
              <a:buNone/>
              <a:defRPr sz="1400"/>
            </a:lvl2pPr>
            <a:lvl3pPr marL="1042376" indent="0">
              <a:buNone/>
              <a:defRPr sz="1100"/>
            </a:lvl3pPr>
            <a:lvl4pPr marL="1563561" indent="0">
              <a:buNone/>
              <a:defRPr sz="1000"/>
            </a:lvl4pPr>
            <a:lvl5pPr marL="2084749" indent="0">
              <a:buNone/>
              <a:defRPr sz="1000"/>
            </a:lvl5pPr>
            <a:lvl6pPr marL="2605936" indent="0">
              <a:buNone/>
              <a:defRPr sz="1000"/>
            </a:lvl6pPr>
            <a:lvl7pPr marL="3127124" indent="0">
              <a:buNone/>
              <a:defRPr sz="1000"/>
            </a:lvl7pPr>
            <a:lvl8pPr marL="3648312" indent="0">
              <a:buNone/>
              <a:defRPr sz="1000"/>
            </a:lvl8pPr>
            <a:lvl9pPr marL="416949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0B5E-8AE1-4034-AD5A-36E6135CF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028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 lIns="104237" tIns="52120" rIns="104237" bIns="52120" rtlCol="0">
            <a:normAutofit/>
          </a:bodyPr>
          <a:lstStyle>
            <a:lvl1pPr marL="0" indent="0">
              <a:buNone/>
              <a:defRPr sz="3700"/>
            </a:lvl1pPr>
            <a:lvl2pPr marL="521188" indent="0">
              <a:buNone/>
              <a:defRPr sz="3200"/>
            </a:lvl2pPr>
            <a:lvl3pPr marL="1042376" indent="0">
              <a:buNone/>
              <a:defRPr sz="2700"/>
            </a:lvl3pPr>
            <a:lvl4pPr marL="1563561" indent="0">
              <a:buNone/>
              <a:defRPr sz="2300"/>
            </a:lvl4pPr>
            <a:lvl5pPr marL="2084749" indent="0">
              <a:buNone/>
              <a:defRPr sz="2300"/>
            </a:lvl5pPr>
            <a:lvl6pPr marL="2605936" indent="0">
              <a:buNone/>
              <a:defRPr sz="2300"/>
            </a:lvl6pPr>
            <a:lvl7pPr marL="3127124" indent="0">
              <a:buNone/>
              <a:defRPr sz="2300"/>
            </a:lvl7pPr>
            <a:lvl8pPr marL="3648312" indent="0">
              <a:buNone/>
              <a:defRPr sz="2300"/>
            </a:lvl8pPr>
            <a:lvl9pPr marL="4169499" indent="0">
              <a:buNone/>
              <a:defRPr sz="23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700"/>
            </a:lvl1pPr>
            <a:lvl2pPr marL="521188" indent="0">
              <a:buNone/>
              <a:defRPr sz="1400"/>
            </a:lvl2pPr>
            <a:lvl3pPr marL="1042376" indent="0">
              <a:buNone/>
              <a:defRPr sz="1100"/>
            </a:lvl3pPr>
            <a:lvl4pPr marL="1563561" indent="0">
              <a:buNone/>
              <a:defRPr sz="1000"/>
            </a:lvl4pPr>
            <a:lvl5pPr marL="2084749" indent="0">
              <a:buNone/>
              <a:defRPr sz="1000"/>
            </a:lvl5pPr>
            <a:lvl6pPr marL="2605936" indent="0">
              <a:buNone/>
              <a:defRPr sz="1000"/>
            </a:lvl6pPr>
            <a:lvl7pPr marL="3127124" indent="0">
              <a:buNone/>
              <a:defRPr sz="1000"/>
            </a:lvl7pPr>
            <a:lvl8pPr marL="3648312" indent="0">
              <a:buNone/>
              <a:defRPr sz="1000"/>
            </a:lvl8pPr>
            <a:lvl9pPr marL="416949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42C1B-9BDF-49EE-8827-C173B4E709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34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0" tIns="52109" rIns="104220" bIns="521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0" tIns="52109" rIns="104220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0" tIns="52109" rIns="104220" bIns="52109" numCol="1" anchor="ctr" anchorCtr="0" compatLnSpc="1">
            <a:prstTxWarp prst="textNoShape">
              <a:avLst/>
            </a:prstTxWarp>
          </a:bodyPr>
          <a:lstStyle>
            <a:lvl1pPr algn="l" defTabSz="104237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0" tIns="52109" rIns="104220" bIns="52109" numCol="1" anchor="ctr" anchorCtr="0" compatLnSpc="1">
            <a:prstTxWarp prst="textNoShape">
              <a:avLst/>
            </a:prstTxWarp>
          </a:bodyPr>
          <a:lstStyle>
            <a:lvl1pPr algn="ctr" defTabSz="104237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0" tIns="52109" rIns="104220" bIns="52109" numCol="1" anchor="ctr" anchorCtr="0" compatLnSpc="1">
            <a:prstTxWarp prst="textNoShape">
              <a:avLst/>
            </a:prstTxWarp>
          </a:bodyPr>
          <a:lstStyle>
            <a:lvl1pPr algn="ctr" defTabSz="1041088" eaLnBrk="1" hangingPunct="1">
              <a:lnSpc>
                <a:spcPts val="2398"/>
              </a:lnSpc>
              <a:defRPr sz="2700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ED48C49-F86E-45E6-8105-8370B9AFA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27" r:id="rId1"/>
    <p:sldLayoutId id="2147486728" r:id="rId2"/>
    <p:sldLayoutId id="2147486729" r:id="rId3"/>
    <p:sldLayoutId id="2147486730" r:id="rId4"/>
    <p:sldLayoutId id="2147486722" r:id="rId5"/>
    <p:sldLayoutId id="2147486731" r:id="rId6"/>
    <p:sldLayoutId id="2147486732" r:id="rId7"/>
    <p:sldLayoutId id="2147486723" r:id="rId8"/>
    <p:sldLayoutId id="2147486724" r:id="rId9"/>
    <p:sldLayoutId id="2147486725" r:id="rId10"/>
    <p:sldLayoutId id="2147486726" r:id="rId11"/>
    <p:sldLayoutId id="2147486746" r:id="rId12"/>
  </p:sldLayoutIdLst>
  <p:hf hdr="0" ftr="0" dt="0"/>
  <p:txStyles>
    <p:titleStyle>
      <a:lvl1pPr algn="l" defTabSz="1039813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39813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39813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39813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39813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064" algn="l" defTabSz="1041088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124" algn="l" defTabSz="1041088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188" algn="l" defTabSz="1041088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251" algn="l" defTabSz="1041088" rtl="0" eaLnBrk="1" fontAlgn="base" hangingPunct="1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0363" indent="-360363" algn="l" defTabSz="1039813" rtl="0" eaLnBrk="1" fontAlgn="base" hangingPunct="1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0363" indent="93663" algn="l" defTabSz="103981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09613" indent="-257175" algn="l" defTabSz="1039813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613" indent="-1239838" algn="just" defTabSz="1039813" rtl="0" eaLnBrk="1" fontAlgn="base" hangingPunct="1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0338" indent="395288" algn="l" defTabSz="1039813" rtl="0" eaLnBrk="1" fontAlgn="base" hangingPunct="1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6531" indent="-260593" algn="l" defTabSz="10423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717" indent="-260593" algn="l" defTabSz="10423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905" indent="-260593" algn="l" defTabSz="10423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092" indent="-260593" algn="l" defTabSz="10423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8" algn="l" defTabSz="10423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76" algn="l" defTabSz="10423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61" algn="l" defTabSz="10423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49" algn="l" defTabSz="10423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936" algn="l" defTabSz="10423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124" algn="l" defTabSz="10423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312" algn="l" defTabSz="10423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99" algn="l" defTabSz="10423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 defTabSz="457248">
              <a:defRPr sz="8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 defTabSz="457248">
              <a:defRPr sz="8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>
            <a:lvl1pPr algn="ctr" defTabSz="457248">
              <a:lnSpc>
                <a:spcPts val="1384"/>
              </a:lnSpc>
              <a:defRPr sz="1500">
                <a:solidFill>
                  <a:prstClr val="white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C9083EDE-8848-47A7-A7D3-20B00A148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33" r:id="rId1"/>
    <p:sldLayoutId id="2147486734" r:id="rId2"/>
    <p:sldLayoutId id="2147486735" r:id="rId3"/>
    <p:sldLayoutId id="2147486736" r:id="rId4"/>
    <p:sldLayoutId id="2147486737" r:id="rId5"/>
    <p:sldLayoutId id="2147486738" r:id="rId6"/>
    <p:sldLayoutId id="2147486739" r:id="rId7"/>
    <p:sldLayoutId id="2147486740" r:id="rId8"/>
    <p:sldLayoutId id="2147486741" r:id="rId9"/>
    <p:sldLayoutId id="2147486742" r:id="rId10"/>
    <p:sldLayoutId id="2147486743" r:id="rId11"/>
    <p:sldLayoutId id="2147486744" r:id="rId12"/>
    <p:sldLayoutId id="2147486745" r:id="rId13"/>
  </p:sldLayoutIdLst>
  <p:hf hdr="0" ftr="0" dt="0"/>
  <p:txStyles>
    <p:titleStyle>
      <a:lvl1pPr algn="l" defTabSz="6000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000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2pPr>
      <a:lvl3pPr algn="l" defTabSz="6000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3pPr>
      <a:lvl4pPr algn="l" defTabSz="6000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4pPr>
      <a:lvl5pPr algn="l" defTabSz="6000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5pPr>
      <a:lvl6pPr marL="457200" algn="l" defTabSz="600075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6pPr>
      <a:lvl7pPr marL="914400" algn="l" defTabSz="600075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7pPr>
      <a:lvl8pPr marL="1371600" algn="l" defTabSz="600075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8pPr>
      <a:lvl9pPr marL="1828800" algn="l" defTabSz="600075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9pPr>
    </p:titleStyle>
    <p:bodyStyle>
      <a:lvl1pPr marL="209550" algn="l" defTabSz="600075" rtl="0" eaLnBrk="0" fontAlgn="base" hangingPunct="0">
        <a:spcBef>
          <a:spcPct val="20000"/>
        </a:spcBef>
        <a:spcAft>
          <a:spcPct val="0"/>
        </a:spcAft>
        <a:buFont typeface="+mj-lt"/>
        <a:defRPr sz="2000" kern="1200">
          <a:solidFill>
            <a:srgbClr val="005AA9"/>
          </a:solidFill>
          <a:latin typeface="+mj-lt"/>
          <a:ea typeface="+mn-ea"/>
          <a:cs typeface="+mn-cs"/>
        </a:defRPr>
      </a:lvl1pPr>
      <a:lvl2pPr marL="209550" algn="l" defTabSz="6000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2pPr>
      <a:lvl3pPr marL="409575" indent="-149225" algn="l" defTabSz="6000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06375" algn="just" defTabSz="600075" rtl="0" eaLnBrk="0" fontAlgn="base" hangingPunct="0">
        <a:lnSpc>
          <a:spcPts val="1038"/>
        </a:lnSpc>
        <a:spcBef>
          <a:spcPts val="225"/>
        </a:spcBef>
        <a:spcAft>
          <a:spcPct val="0"/>
        </a:spcAft>
        <a:buFont typeface="Arial" pitchFamily="34" charset="0"/>
        <a:defRPr sz="900" kern="1200">
          <a:solidFill>
            <a:srgbClr val="504F53"/>
          </a:solidFill>
          <a:latin typeface="+mj-lt"/>
          <a:ea typeface="+mn-ea"/>
          <a:cs typeface="+mn-cs"/>
        </a:defRPr>
      </a:lvl4pPr>
      <a:lvl5pPr marL="827088" algn="l" defTabSz="600075" rtl="0" eaLnBrk="0" fontAlgn="base" hangingPunct="0">
        <a:lnSpc>
          <a:spcPts val="1038"/>
        </a:lnSpc>
        <a:spcBef>
          <a:spcPts val="225"/>
        </a:spcBef>
        <a:spcAft>
          <a:spcPct val="0"/>
        </a:spcAft>
        <a:buFont typeface="Arial" pitchFamily="34" charset="0"/>
        <a:defRPr sz="800" kern="1200">
          <a:solidFill>
            <a:srgbClr val="8D8C90"/>
          </a:solidFill>
          <a:latin typeface="+mj-lt"/>
          <a:ea typeface="+mn-ea"/>
          <a:cs typeface="+mn-cs"/>
        </a:defRPr>
      </a:lvl5pPr>
      <a:lvl6pPr marL="1653860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4562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5264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5967" indent="-150351" algn="l" defTabSz="60140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70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403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2106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808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3509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211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4912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5615" algn="l" defTabSz="60140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38188" y="3564607"/>
            <a:ext cx="9073008" cy="1440160"/>
          </a:xfrm>
          <a:prstGeom prst="rect">
            <a:avLst/>
          </a:prstGeom>
        </p:spPr>
        <p:txBody>
          <a:bodyPr spcFirstLastPara="1" wrap="square" lIns="116805" tIns="116805" rIns="116805" bIns="116805" anchor="b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Применение контрольно-кассовой техники в сфере общественного питания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89913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6" y="870293"/>
            <a:ext cx="8424100" cy="888381"/>
          </a:xfrm>
        </p:spPr>
        <p:txBody>
          <a:bodyPr/>
          <a:lstStyle/>
          <a:p>
            <a:r>
              <a:rPr lang="ru-RU" sz="3029" dirty="0">
                <a:solidFill>
                  <a:srgbClr val="C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Внимание! Не чек!</a:t>
            </a:r>
            <a:br>
              <a:rPr lang="ru-RU" sz="3029" dirty="0"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</a:br>
            <a:endParaRPr lang="ru-RU" sz="3029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30" y="1777108"/>
            <a:ext cx="5400788" cy="4181861"/>
          </a:xfrm>
        </p:spPr>
        <p:txBody>
          <a:bodyPr/>
          <a:lstStyle/>
          <a:p>
            <a:pPr marL="0" indent="0" algn="just"/>
            <a:r>
              <a:rPr lang="ru-RU" sz="2272" dirty="0">
                <a:solidFill>
                  <a:schemeClr val="tx1"/>
                </a:solidFill>
              </a:rPr>
              <a:t>Взамен кассового чека часто выдают </a:t>
            </a:r>
            <a:br>
              <a:rPr lang="ru-RU" sz="2272" dirty="0">
                <a:solidFill>
                  <a:schemeClr val="tx1"/>
                </a:solidFill>
              </a:rPr>
            </a:br>
            <a:r>
              <a:rPr lang="ru-RU" sz="2272" i="1" dirty="0">
                <a:solidFill>
                  <a:schemeClr val="tx1"/>
                </a:solidFill>
              </a:rPr>
              <a:t>пред-чек или счет на оплату, возможно содержащий </a:t>
            </a:r>
            <a:r>
              <a:rPr lang="en-US" sz="2272" i="1" dirty="0">
                <a:solidFill>
                  <a:schemeClr val="tx1"/>
                </a:solidFill>
              </a:rPr>
              <a:t>QR-</a:t>
            </a:r>
            <a:r>
              <a:rPr lang="ru-RU" sz="2272" i="1" dirty="0">
                <a:solidFill>
                  <a:schemeClr val="tx1"/>
                </a:solidFill>
              </a:rPr>
              <a:t>код</a:t>
            </a:r>
            <a:r>
              <a:rPr lang="ru-RU" sz="2272" dirty="0">
                <a:solidFill>
                  <a:schemeClr val="tx1"/>
                </a:solidFill>
              </a:rPr>
              <a:t> </a:t>
            </a:r>
          </a:p>
          <a:p>
            <a:pPr marL="0" indent="0" algn="ctr"/>
            <a:r>
              <a:rPr lang="ru-RU" sz="2272" dirty="0">
                <a:solidFill>
                  <a:schemeClr val="tx1"/>
                </a:solidFill>
              </a:rPr>
              <a:t> </a:t>
            </a:r>
          </a:p>
          <a:p>
            <a:pPr marL="0" indent="0" algn="ctr"/>
            <a:r>
              <a:rPr lang="ru-RU" sz="2272" dirty="0">
                <a:solidFill>
                  <a:schemeClr val="tx1"/>
                </a:solidFill>
              </a:rPr>
              <a:t>Как проверить чек?</a:t>
            </a:r>
          </a:p>
          <a:p>
            <a:pPr marL="0" indent="0" algn="just"/>
            <a:r>
              <a:rPr lang="ru-RU" sz="2272" dirty="0">
                <a:solidFill>
                  <a:schemeClr val="tx1"/>
                </a:solidFill>
              </a:rPr>
              <a:t>Через мобильное приложение ФНС России «Проверка чеков», считав </a:t>
            </a:r>
            <a:r>
              <a:rPr lang="en-US" sz="2272" dirty="0">
                <a:solidFill>
                  <a:schemeClr val="tx1"/>
                </a:solidFill>
              </a:rPr>
              <a:t>QR-</a:t>
            </a:r>
            <a:r>
              <a:rPr lang="ru-RU" sz="2272" dirty="0">
                <a:solidFill>
                  <a:schemeClr val="tx1"/>
                </a:solidFill>
              </a:rPr>
              <a:t>код</a:t>
            </a:r>
          </a:p>
          <a:p>
            <a:pPr marL="0" indent="0" algn="just"/>
            <a:r>
              <a:rPr lang="ru-RU" sz="2272" dirty="0">
                <a:solidFill>
                  <a:schemeClr val="tx1"/>
                </a:solidFill>
              </a:rPr>
              <a:t>	</a:t>
            </a:r>
          </a:p>
          <a:p>
            <a:pPr marL="0" indent="0" algn="just"/>
            <a:r>
              <a:rPr lang="ru-RU" sz="2272" i="1" dirty="0">
                <a:solidFill>
                  <a:schemeClr val="tx1"/>
                </a:solidFill>
              </a:rPr>
              <a:t>Проверка чеков ФНС России — это </a:t>
            </a:r>
            <a:r>
              <a:rPr lang="ru-RU" sz="2272" i="1" dirty="0">
                <a:solidFill>
                  <a:srgbClr val="0070C0"/>
                </a:solidFill>
              </a:rPr>
              <a:t>бесплатное мобильное приложение </a:t>
            </a:r>
            <a:r>
              <a:rPr lang="ru-RU" sz="2272" i="1" dirty="0">
                <a:solidFill>
                  <a:schemeClr val="tx1"/>
                </a:solidFill>
              </a:rPr>
              <a:t>для проверки покупателями чеков онлайн-касс.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490" y="1221801"/>
            <a:ext cx="2909027" cy="470965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788660">
            <a:off x="4036739" y="1170700"/>
            <a:ext cx="2556976" cy="755632"/>
          </a:xfrm>
          <a:prstGeom prst="rightArrow">
            <a:avLst>
              <a:gd name="adj1" fmla="val 46070"/>
              <a:gd name="adj2" fmla="val 50000"/>
            </a:avLst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sz="1683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149124" y="1093223"/>
            <a:ext cx="3573815" cy="697873"/>
          </a:xfrm>
          <a:prstGeom prst="rightArrow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sz="1683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69841" y="6808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31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4ABCE-5DF5-450A-8D95-A7522A26682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199165" y="684287"/>
            <a:ext cx="3443679" cy="8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0" tIns="52109" rIns="104220" bIns="52109" numCol="1" anchor="ctr" anchorCtr="0" compatLnSpc="1">
            <a:prstTxWarp prst="textNoShape">
              <a:avLst/>
            </a:prstTxWarp>
          </a:bodyPr>
          <a:lstStyle>
            <a:lvl1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064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124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188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251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-RU" sz="3029" dirty="0">
                <a:solidFill>
                  <a:srgbClr val="C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Внимание! Не чек!</a:t>
            </a:r>
            <a:br>
              <a:rPr lang="ru-RU" sz="3029" dirty="0"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</a:br>
            <a:endParaRPr lang="ru-RU" sz="3029" dirty="0">
              <a:solidFill>
                <a:srgbClr val="FF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38188" y="6469682"/>
            <a:ext cx="8568951" cy="8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0" tIns="52109" rIns="104220" bIns="52109" numCol="1" anchor="ctr" anchorCtr="0" compatLnSpc="1">
            <a:prstTxWarp prst="textNoShape">
              <a:avLst/>
            </a:prstTxWarp>
          </a:bodyPr>
          <a:lstStyle>
            <a:lvl1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064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124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188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251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029" dirty="0">
                <a:solidFill>
                  <a:srgbClr val="C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Это подтверждение перечисления денег картой через терминал</a:t>
            </a:r>
            <a:br>
              <a:rPr lang="ru-RU" sz="3029" dirty="0"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</a:br>
            <a:endParaRPr lang="ru-RU" sz="3029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44" y="1907884"/>
            <a:ext cx="4048125" cy="3676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358" y="1907884"/>
            <a:ext cx="39719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4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8548" y="376637"/>
            <a:ext cx="2080418" cy="1219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 чек!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74ABCE-5DF5-450A-8D95-A7522A266828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6989" r="9937" b="5074"/>
          <a:stretch/>
        </p:blipFill>
        <p:spPr>
          <a:xfrm rot="5400000">
            <a:off x="378148" y="1924080"/>
            <a:ext cx="4752528" cy="37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6692" r="28057" b="9995"/>
          <a:stretch/>
        </p:blipFill>
        <p:spPr>
          <a:xfrm rot="5400000">
            <a:off x="5562725" y="1739852"/>
            <a:ext cx="3456382" cy="316835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818308" y="6183403"/>
            <a:ext cx="662473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0" tIns="52109" rIns="104220" bIns="52109" numCol="1" anchor="ctr" anchorCtr="0" compatLnSpc="1">
            <a:prstTxWarp prst="textNoShape">
              <a:avLst/>
            </a:prstTxWarp>
          </a:bodyPr>
          <a:lstStyle>
            <a:lvl1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39813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064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124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188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251" algn="l" defTabSz="1041088" rtl="0" eaLnBrk="1" fontAlgn="base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Это счет на оплату</a:t>
            </a:r>
          </a:p>
        </p:txBody>
      </p:sp>
    </p:spTree>
    <p:extLst>
      <p:ext uri="{BB962C8B-B14F-4D97-AF65-F5344CB8AC3E}">
        <p14:creationId xmlns:p14="http://schemas.microsoft.com/office/powerpoint/2010/main" val="9198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870293"/>
            <a:ext cx="9592115" cy="80045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Потребительский контроль и проверка чеков в несколько этапов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196" y="3295419"/>
            <a:ext cx="1642673" cy="3293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384" y="3283493"/>
            <a:ext cx="1602608" cy="3309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748" y="3291505"/>
            <a:ext cx="1618634" cy="32933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004" y="3305037"/>
            <a:ext cx="1594595" cy="3309385"/>
          </a:xfrm>
          <a:prstGeom prst="rect">
            <a:avLst/>
          </a:prstGeom>
        </p:spPr>
      </p:pic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516015"/>
              </p:ext>
            </p:extLst>
          </p:nvPr>
        </p:nvGraphicFramePr>
        <p:xfrm>
          <a:off x="368156" y="2017136"/>
          <a:ext cx="9919036" cy="123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9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080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Устанавливаем мобильное приложение и авторизуемся любым удобным способом</a:t>
                      </a:r>
                    </a:p>
                  </a:txBody>
                  <a:tcPr marL="76925" marR="76925" marT="38463" marB="3846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Сканируем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QR-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код чека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или вводим необходимые реквизиты </a:t>
                      </a:r>
                    </a:p>
                  </a:txBody>
                  <a:tcPr marL="76925" marR="76925" marT="38463" marB="3846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Просматриваем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чеки</a:t>
                      </a:r>
                    </a:p>
                  </a:txBody>
                  <a:tcPr marL="76925" marR="76925" marT="38463" marB="3846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Храним чеки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в одном месте</a:t>
                      </a:r>
                    </a:p>
                  </a:txBody>
                  <a:tcPr marL="76925" marR="76925" marT="38463" marB="3846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969841" y="6808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10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381" y="621889"/>
            <a:ext cx="8424100" cy="800452"/>
          </a:xfrm>
        </p:spPr>
        <p:txBody>
          <a:bodyPr/>
          <a:lstStyle/>
          <a:p>
            <a:r>
              <a:rPr lang="ru-RU" sz="2356" dirty="0">
                <a:solidFill>
                  <a:schemeClr val="tx1"/>
                </a:solidFill>
              </a:rPr>
              <a:t>Правильный кассовый чек и его реквизиты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14" y="1245840"/>
            <a:ext cx="9681867" cy="53847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69841" y="6808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5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870293"/>
            <a:ext cx="9129752" cy="54862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</a:rPr>
              <a:t>Чек некорректен? Направьте сведения в налоговый орган: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25" y="1428055"/>
            <a:ext cx="9919242" cy="1466386"/>
          </a:xfrm>
        </p:spPr>
        <p:txBody>
          <a:bodyPr/>
          <a:lstStyle/>
          <a:p>
            <a:pPr marL="125420" lvl="1" indent="0" algn="just"/>
            <a:r>
              <a:rPr lang="ru-RU" dirty="0">
                <a:solidFill>
                  <a:schemeClr val="tx1"/>
                </a:solidFill>
              </a:rPr>
              <a:t>- через мобильное приложение «Проверка чеков» - в один клик;</a:t>
            </a:r>
          </a:p>
          <a:p>
            <a:pPr lvl="1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иным способом в электронном виде (в том числе через «</a:t>
            </a:r>
            <a:r>
              <a:rPr lang="ru-RU" dirty="0" err="1">
                <a:solidFill>
                  <a:schemeClr val="tx1"/>
                </a:solidFill>
              </a:rPr>
              <a:t>Госуслуги</a:t>
            </a:r>
            <a:r>
              <a:rPr lang="ru-RU" dirty="0">
                <a:solidFill>
                  <a:schemeClr val="tx1"/>
                </a:solidFill>
              </a:rPr>
              <a:t>», сайт «ФНС России» и пр.)</a:t>
            </a:r>
          </a:p>
          <a:p>
            <a:pPr lvl="1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обычным способом (обращение на бумажном носителе). </a:t>
            </a:r>
          </a:p>
          <a:p>
            <a:pPr marL="125420" lvl="1" indent="0" algn="just"/>
            <a:endParaRPr lang="ru-RU" dirty="0"/>
          </a:p>
          <a:p>
            <a:pPr marL="125420" lvl="1" indent="0" algn="just"/>
            <a:endParaRPr lang="ru-RU" dirty="0">
              <a:solidFill>
                <a:schemeClr val="tx1"/>
              </a:solidFill>
            </a:endParaRPr>
          </a:p>
          <a:p>
            <a:pPr marL="125420" lvl="1" indent="0" algn="just"/>
            <a:endParaRPr lang="ru-RU" dirty="0">
              <a:solidFill>
                <a:schemeClr val="tx1"/>
              </a:solidFill>
            </a:endParaRPr>
          </a:p>
          <a:p>
            <a:pPr marL="125420" lvl="1" indent="0" algn="just"/>
            <a:endParaRPr lang="ru-RU" dirty="0">
              <a:solidFill>
                <a:schemeClr val="tx1"/>
              </a:solidFill>
            </a:endParaRPr>
          </a:p>
          <a:p>
            <a:pPr marL="125420" lvl="1" indent="0" algn="just"/>
            <a:endParaRPr lang="ru-RU" dirty="0">
              <a:solidFill>
                <a:schemeClr val="tx1"/>
              </a:solidFill>
            </a:endParaRPr>
          </a:p>
          <a:p>
            <a:pPr marL="125420" lvl="1" indent="0" algn="just"/>
            <a:endParaRPr lang="ru-RU" dirty="0">
              <a:solidFill>
                <a:schemeClr val="tx1"/>
              </a:solidFill>
            </a:endParaRPr>
          </a:p>
          <a:p>
            <a:pPr marL="125420" lvl="1" indent="0"/>
            <a:r>
              <a:rPr lang="ru-RU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01740" y="3880987"/>
            <a:ext cx="3216550" cy="10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425" rIns="0" bIns="384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86799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77359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16039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54719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769285"/>
            <a:r>
              <a:rPr lang="ru-RU" sz="2272" dirty="0">
                <a:solidFill>
                  <a:srgbClr val="C00000"/>
                </a:solidFill>
              </a:rPr>
              <a:t>чек не найден, выявлены признаки нарушения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372037" y="3157993"/>
            <a:ext cx="4006418" cy="42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425" rIns="0" bIns="384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86799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77359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16039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54719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769285"/>
            <a:r>
              <a:rPr lang="ru-RU" sz="2272" dirty="0">
                <a:solidFill>
                  <a:schemeClr val="tx1"/>
                </a:solidFill>
              </a:rPr>
              <a:t>Рассмотрение обращения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491625" y="4005202"/>
            <a:ext cx="2611946" cy="72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425" rIns="0" bIns="384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86799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77359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16039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54719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769285"/>
            <a:r>
              <a:rPr lang="ru-RU" sz="2272" dirty="0">
                <a:solidFill>
                  <a:srgbClr val="0070C0"/>
                </a:solidFill>
              </a:rPr>
              <a:t>чек найден, нарушений нет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70831" y="5221583"/>
            <a:ext cx="3409619" cy="76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425" rIns="0" bIns="384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86799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77359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16039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54719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84642" indent="-384642" algn="just" defTabSz="769285">
              <a:buFontTx/>
              <a:buChar char="-"/>
            </a:pPr>
            <a:r>
              <a:rPr lang="ru-RU" sz="2272" dirty="0">
                <a:solidFill>
                  <a:srgbClr val="C00000"/>
                </a:solidFill>
              </a:rPr>
              <a:t>предостережение</a:t>
            </a:r>
          </a:p>
          <a:p>
            <a:pPr marL="384642" indent="-384642" algn="just" defTabSz="769285">
              <a:buFontTx/>
              <a:buChar char="-"/>
            </a:pPr>
            <a:r>
              <a:rPr lang="ru-RU" sz="2272" dirty="0">
                <a:solidFill>
                  <a:srgbClr val="C00000"/>
                </a:solidFill>
              </a:rPr>
              <a:t>контрольная закупка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85491" y="6242576"/>
            <a:ext cx="3085721" cy="10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425" rIns="0" bIns="384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86799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77359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16039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54719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769285"/>
            <a:r>
              <a:rPr lang="ru-RU" sz="2272" dirty="0">
                <a:solidFill>
                  <a:srgbClr val="C00000"/>
                </a:solidFill>
              </a:rPr>
              <a:t>ответственность по ст.14.5 КоАП РФ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354812" y="5263238"/>
            <a:ext cx="3308322" cy="72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425" rIns="0" bIns="384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86799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77359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16039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54719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769285"/>
            <a:r>
              <a:rPr lang="ru-RU" sz="2272" dirty="0">
                <a:solidFill>
                  <a:srgbClr val="0070C0"/>
                </a:solidFill>
              </a:rPr>
              <a:t>сообщение заявителю с приложением чека в электронном виде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197740" y="3519929"/>
            <a:ext cx="508866" cy="466834"/>
          </a:xfrm>
          <a:prstGeom prst="downArrow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sz="1683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794181" y="6032264"/>
            <a:ext cx="508866" cy="466834"/>
          </a:xfrm>
          <a:prstGeom prst="downArrow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sz="1683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797551" y="4911688"/>
            <a:ext cx="508866" cy="466834"/>
          </a:xfrm>
          <a:prstGeom prst="downArrow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sz="1683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714852" y="3538368"/>
            <a:ext cx="508866" cy="466834"/>
          </a:xfrm>
          <a:prstGeom prst="downArrow">
            <a:avLst/>
          </a:prstGeom>
          <a:solidFill>
            <a:srgbClr val="6898C0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sz="1683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124022" y="4731825"/>
            <a:ext cx="508866" cy="466834"/>
          </a:xfrm>
          <a:prstGeom prst="downArrow">
            <a:avLst/>
          </a:prstGeom>
          <a:solidFill>
            <a:srgbClr val="6898C0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sz="1683" b="1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69841" y="6808758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773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6" y="870293"/>
            <a:ext cx="8424100" cy="832313"/>
          </a:xfrm>
        </p:spPr>
        <p:txBody>
          <a:bodyPr/>
          <a:lstStyle/>
          <a:p>
            <a:pPr algn="ctr"/>
            <a:r>
              <a:rPr lang="ru-RU" dirty="0"/>
              <a:t>Основания для направления обращений </a:t>
            </a:r>
            <a:br>
              <a:rPr lang="ru-RU" dirty="0"/>
            </a:br>
            <a:r>
              <a:rPr lang="ru-RU" sz="1514" dirty="0"/>
              <a:t>(по данным сайта ФНС России)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95" y="1647444"/>
            <a:ext cx="9388286" cy="4961384"/>
          </a:xfrm>
          <a:prstGeom prst="rect">
            <a:avLst/>
          </a:prstGeom>
        </p:spPr>
      </p:pic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736138" y="6661150"/>
            <a:ext cx="723900" cy="696913"/>
          </a:xfrm>
        </p:spPr>
        <p:txBody>
          <a:bodyPr/>
          <a:lstStyle/>
          <a:p>
            <a:pPr algn="ctr" defTabSz="1041088" fontAlgn="base">
              <a:lnSpc>
                <a:spcPts val="239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dirty="0">
                <a:solidFill>
                  <a:schemeClr val="bg1"/>
                </a:solidFill>
                <a:latin typeface="Calibri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1795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  <a:p>
            <a:pPr>
              <a:defRPr/>
            </a:pPr>
            <a:r>
              <a:rPr lang="ru-RU" altLang="ru-RU" dirty="0"/>
              <a:t>17</a:t>
            </a:r>
          </a:p>
          <a:p>
            <a:pPr>
              <a:defRPr/>
            </a:pPr>
            <a:endParaRPr lang="ru-RU" altLang="ru-RU" dirty="0"/>
          </a:p>
        </p:txBody>
      </p:sp>
      <p:sp>
        <p:nvSpPr>
          <p:cNvPr id="23556" name="AutoShape 2" descr="http://eups.tax.nalog.ru/Session/3355-r94fIvPLznWfNu3Bl3em-apnlimg/MIME/INBOX-MM-1/2200-02-B/IMG_47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" name="Google Shape;60;p14"/>
          <p:cNvSpPr txBox="1">
            <a:spLocks noGrp="1"/>
          </p:cNvSpPr>
          <p:nvPr>
            <p:ph type="title"/>
          </p:nvPr>
        </p:nvSpPr>
        <p:spPr>
          <a:xfrm>
            <a:off x="882204" y="396255"/>
            <a:ext cx="9964368" cy="841904"/>
          </a:xfrm>
          <a:prstGeom prst="rect">
            <a:avLst/>
          </a:prstGeom>
        </p:spPr>
        <p:txBody>
          <a:bodyPr spcFirstLastPara="1" wrap="square" lIns="116805" tIns="116805" rIns="116805" bIns="116805" anchor="t" anchorCtr="0">
            <a:normAutofit fontScale="90000"/>
          </a:bodyPr>
          <a:lstStyle/>
          <a:p>
            <a:r>
              <a:rPr lang="ru-RU" dirty="0"/>
              <a:t>Государственный контроль </a:t>
            </a:r>
            <a:br>
              <a:rPr lang="ru-RU" dirty="0"/>
            </a:br>
            <a:endParaRPr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882204" y="1404367"/>
          <a:ext cx="8856984" cy="5285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925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946" y="1037864"/>
            <a:ext cx="10247530" cy="5556694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806" tIns="49411" rIns="98806" bIns="49411" anchor="ctr"/>
          <a:lstStyle/>
          <a:p>
            <a:pPr algn="ctr" defTabSz="987597">
              <a:defRPr/>
            </a:pPr>
            <a:endParaRPr lang="ru-RU" sz="2272" dirty="0">
              <a:solidFill>
                <a:prstClr val="white"/>
              </a:solidFill>
            </a:endParaRPr>
          </a:p>
        </p:txBody>
      </p:sp>
      <p:pic>
        <p:nvPicPr>
          <p:cNvPr id="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" y="1406225"/>
            <a:ext cx="1074802" cy="115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934" y="3105953"/>
            <a:ext cx="10273542" cy="1263157"/>
          </a:xfrm>
        </p:spPr>
        <p:txBody>
          <a:bodyPr>
            <a:noAutofit/>
          </a:bodyPr>
          <a:lstStyle/>
          <a:p>
            <a:pPr algn="ctr"/>
            <a:br>
              <a:rPr lang="ru-RU" sz="2776" b="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br>
              <a:rPr lang="ru-RU" sz="2776" b="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br>
              <a:rPr lang="ru-RU" sz="2776" b="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br>
              <a:rPr lang="ru-RU" sz="2776" b="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5048" dirty="0"/>
              <a:t>Спасибо за внимание!</a:t>
            </a:r>
            <a:br>
              <a:rPr lang="ru-RU" sz="5048" b="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br>
              <a:rPr lang="ru-RU" sz="5048" b="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ru-RU" sz="5048" dirty="0"/>
          </a:p>
        </p:txBody>
      </p:sp>
    </p:spTree>
    <p:extLst>
      <p:ext uri="{BB962C8B-B14F-4D97-AF65-F5344CB8AC3E}">
        <p14:creationId xmlns:p14="http://schemas.microsoft.com/office/powerpoint/2010/main" val="308324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514336"/>
            <a:ext cx="9610533" cy="922306"/>
          </a:xfrm>
        </p:spPr>
        <p:txBody>
          <a:bodyPr/>
          <a:lstStyle/>
          <a:p>
            <a:r>
              <a:rPr lang="ru-RU" sz="2019" dirty="0"/>
              <a:t>Новый порядок выдачи кассового чека предприятиями общественного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6" y="1822200"/>
            <a:ext cx="2012208" cy="950319"/>
          </a:xfrm>
        </p:spPr>
        <p:txBody>
          <a:bodyPr/>
          <a:lstStyle/>
          <a:p>
            <a:pPr marL="125420" lvl="1" indent="0" algn="just"/>
            <a:r>
              <a:rPr lang="ru-RU" sz="1514" b="1" dirty="0">
                <a:solidFill>
                  <a:srgbClr val="C00000"/>
                </a:solidFill>
              </a:rPr>
              <a:t>Что изменилось? </a:t>
            </a:r>
          </a:p>
          <a:p>
            <a:pPr marL="125420" lvl="1" indent="0" algn="just"/>
            <a:r>
              <a:rPr lang="ru-RU" sz="2019" b="1" dirty="0">
                <a:solidFill>
                  <a:srgbClr val="005AA9"/>
                </a:solidFill>
                <a:ea typeface="+mj-ea"/>
                <a:cs typeface="+mj-cs"/>
              </a:rPr>
              <a:t>Чек до расчета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50" y="1620391"/>
            <a:ext cx="4028432" cy="40153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5027966" y="4284687"/>
            <a:ext cx="467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810196" y="4383789"/>
            <a:ext cx="2012208" cy="9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0" tIns="52109" rIns="104220" bIns="52109" numCol="1" anchor="t" anchorCtr="0" compatLnSpc="1">
            <a:prstTxWarp prst="textNoShape">
              <a:avLst/>
            </a:prstTxWarp>
          </a:bodyPr>
          <a:lstStyle>
            <a:lvl1pPr marL="360363" indent="-360363" algn="l" defTabSz="1039813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defRPr sz="37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0363" indent="93663" algn="l" defTabSz="1039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709613" indent="-257175" algn="l" defTabSz="1039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598613" indent="-1239838" algn="just" defTabSz="1039813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7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0338" indent="395288" algn="l" defTabSz="1039813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6531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7717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8905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092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20" lvl="1" indent="0" algn="just"/>
            <a:r>
              <a:rPr lang="ru-RU" sz="1514" b="1" dirty="0">
                <a:solidFill>
                  <a:srgbClr val="C00000"/>
                </a:solidFill>
              </a:rPr>
              <a:t>    Когда? </a:t>
            </a:r>
          </a:p>
          <a:p>
            <a:pPr marL="125420" lvl="1" indent="0" algn="just"/>
            <a:r>
              <a:rPr lang="ru-RU" sz="2019" b="1" dirty="0">
                <a:solidFill>
                  <a:srgbClr val="005AA9"/>
                </a:solidFill>
                <a:ea typeface="+mj-ea"/>
                <a:cs typeface="+mj-cs"/>
              </a:rPr>
              <a:t>С 01.03.2025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7373528" y="1645752"/>
            <a:ext cx="2797708" cy="9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0" tIns="52109" rIns="104220" bIns="52109" numCol="1" anchor="t" anchorCtr="0" compatLnSpc="1">
            <a:prstTxWarp prst="textNoShape">
              <a:avLst/>
            </a:prstTxWarp>
          </a:bodyPr>
          <a:lstStyle>
            <a:lvl1pPr marL="360363" indent="-360363" algn="l" defTabSz="1039813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defRPr sz="37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0363" indent="93663" algn="l" defTabSz="1039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709613" indent="-257175" algn="l" defTabSz="1039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598613" indent="-1239838" algn="just" defTabSz="1039813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7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0338" indent="395288" algn="l" defTabSz="1039813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6531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7717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8905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092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20" lvl="1" indent="0" algn="just"/>
            <a:r>
              <a:rPr lang="ru-RU" sz="1514" b="1" dirty="0">
                <a:solidFill>
                  <a:srgbClr val="C00000"/>
                </a:solidFill>
              </a:rPr>
              <a:t>Что должен получить клиент? </a:t>
            </a:r>
          </a:p>
          <a:p>
            <a:pPr marL="125420" lvl="1" indent="0" algn="just"/>
            <a:r>
              <a:rPr lang="ru-RU" sz="2019" b="1" dirty="0">
                <a:solidFill>
                  <a:srgbClr val="005AA9"/>
                </a:solidFill>
                <a:ea typeface="+mj-ea"/>
                <a:cs typeface="+mj-cs"/>
              </a:rPr>
              <a:t>Бумажный чек </a:t>
            </a:r>
          </a:p>
          <a:p>
            <a:pPr marL="125420" lvl="1" indent="0" algn="just"/>
            <a:r>
              <a:rPr lang="ru-RU" sz="2019" b="1" dirty="0">
                <a:solidFill>
                  <a:srgbClr val="005AA9"/>
                </a:solidFill>
                <a:ea typeface="+mj-ea"/>
                <a:cs typeface="+mj-cs"/>
              </a:rPr>
              <a:t>либо чек на электронный адрес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7506940" y="4209637"/>
            <a:ext cx="2012208" cy="9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0" tIns="52109" rIns="104220" bIns="52109" numCol="1" anchor="t" anchorCtr="0" compatLnSpc="1">
            <a:prstTxWarp prst="textNoShape">
              <a:avLst/>
            </a:prstTxWarp>
          </a:bodyPr>
          <a:lstStyle>
            <a:lvl1pPr marL="360363" indent="-360363" algn="l" defTabSz="1039813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defRPr sz="37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0363" indent="93663" algn="l" defTabSz="1039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709613" indent="-257175" algn="l" defTabSz="103981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598613" indent="-1239838" algn="just" defTabSz="1039813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7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0338" indent="395288" algn="l" defTabSz="1039813" rtl="0" eaLnBrk="1" fontAlgn="base" hangingPunct="1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6531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7717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8905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0092" indent="-260593" algn="l" defTabSz="1042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420" lvl="1" indent="0" algn="just"/>
            <a:r>
              <a:rPr lang="ru-RU" sz="1514" b="1" dirty="0">
                <a:solidFill>
                  <a:srgbClr val="C00000"/>
                </a:solidFill>
              </a:rPr>
              <a:t>Если сумма расчета изменилась? </a:t>
            </a:r>
          </a:p>
          <a:p>
            <a:pPr marL="125420" lvl="1" indent="0" algn="just"/>
            <a:r>
              <a:rPr lang="ru-RU" sz="2019" b="1" dirty="0">
                <a:solidFill>
                  <a:srgbClr val="005AA9"/>
                </a:solidFill>
                <a:ea typeface="+mj-ea"/>
                <a:cs typeface="+mj-cs"/>
              </a:rPr>
              <a:t>Формируется чек коррекции</a:t>
            </a: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736138" y="6661150"/>
            <a:ext cx="723900" cy="696913"/>
          </a:xfrm>
        </p:spPr>
        <p:txBody>
          <a:bodyPr/>
          <a:lstStyle/>
          <a:p>
            <a:pPr algn="ctr" defTabSz="1041088" fontAlgn="base">
              <a:lnSpc>
                <a:spcPts val="239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501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539750"/>
            <a:ext cx="9361164" cy="1223963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r>
              <a:rPr lang="ru-RU" sz="3600" dirty="0"/>
              <a:t>Обслуживание потребителей официантами. Оплата после оказания услуги.</a:t>
            </a:r>
            <a:br>
              <a:rPr lang="ru-RU" dirty="0"/>
            </a:br>
            <a:endParaRPr lang="ru-RU" sz="1346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089" y="2556495"/>
            <a:ext cx="3652849" cy="4225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26" y="2473693"/>
            <a:ext cx="3702024" cy="4391145"/>
          </a:xfrm>
          <a:prstGeom prst="rect">
            <a:avLst/>
          </a:prstGeom>
        </p:spPr>
      </p:pic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736138" y="6661150"/>
            <a:ext cx="723900" cy="696913"/>
          </a:xfrm>
        </p:spPr>
        <p:txBody>
          <a:bodyPr/>
          <a:lstStyle/>
          <a:p>
            <a:pPr algn="ctr" defTabSz="1041088" fontAlgn="base">
              <a:lnSpc>
                <a:spcPts val="239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7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539750"/>
            <a:ext cx="8929116" cy="1223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/>
              <a:t>Обслуживание потребителей при банкете.</a:t>
            </a:r>
            <a:br>
              <a:rPr lang="ru-RU" dirty="0"/>
            </a:br>
            <a:r>
              <a:rPr lang="ru-RU" sz="2000" dirty="0"/>
              <a:t>Банкет с частичной предоплатой и доплатой в ресторане.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421" y="1670745"/>
            <a:ext cx="8332286" cy="4524482"/>
          </a:xfrm>
          <a:prstGeom prst="rect">
            <a:avLst/>
          </a:prstGeom>
        </p:spPr>
      </p:pic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736138" y="6661150"/>
            <a:ext cx="723900" cy="696913"/>
          </a:xfrm>
        </p:spPr>
        <p:txBody>
          <a:bodyPr/>
          <a:lstStyle/>
          <a:p>
            <a:pPr algn="ctr" defTabSz="1041088" fontAlgn="base">
              <a:lnSpc>
                <a:spcPts val="239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432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Самообслуживание (столовая).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652" y="1796810"/>
            <a:ext cx="9242486" cy="4608512"/>
          </a:xfrm>
          <a:prstGeom prst="rect">
            <a:avLst/>
          </a:prstGeom>
        </p:spPr>
      </p:pic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736138" y="6661150"/>
            <a:ext cx="723900" cy="696913"/>
          </a:xfrm>
        </p:spPr>
        <p:txBody>
          <a:bodyPr/>
          <a:lstStyle/>
          <a:p>
            <a:pPr algn="ctr" defTabSz="1041088" fontAlgn="base">
              <a:lnSpc>
                <a:spcPts val="239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1559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Обслуживание потребителей за стойками (бары).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375" y="1980431"/>
            <a:ext cx="9645799" cy="45320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89445" y="3579783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55212" y="6761721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35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539750"/>
            <a:ext cx="9001124" cy="1223963"/>
          </a:xfrm>
        </p:spPr>
        <p:txBody>
          <a:bodyPr/>
          <a:lstStyle/>
          <a:p>
            <a:r>
              <a:rPr lang="ru-RU" dirty="0"/>
              <a:t>Питание сотрудников с вычетом из зарплаты в конце месяца.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340" y="1947073"/>
            <a:ext cx="6147992" cy="52617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69841" y="680875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6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870293"/>
            <a:ext cx="9826885" cy="10470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Коррекция ошибок.</a:t>
            </a:r>
            <a:br>
              <a:rPr lang="ru-RU" dirty="0"/>
            </a:br>
            <a:r>
              <a:rPr lang="ru-RU" sz="1346" dirty="0"/>
              <a:t>При осуществлении расчета клиент может изменить тип оплаты, в чеке могут содержатся</a:t>
            </a:r>
            <a:br>
              <a:rPr lang="ru-RU" sz="1346" dirty="0"/>
            </a:br>
            <a:r>
              <a:rPr lang="ru-RU" sz="1346" dirty="0"/>
              <a:t>ошибочные блюда. Применяемый порядок корректировок зависит от вариантов</a:t>
            </a:r>
            <a:br>
              <a:rPr lang="ru-RU" sz="1346" dirty="0"/>
            </a:br>
            <a:br>
              <a:rPr lang="ru-RU" sz="1346" dirty="0"/>
            </a:br>
            <a:r>
              <a:rPr lang="ru-RU" sz="1346" dirty="0"/>
              <a:t>оформления чеков.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635" y="2250264"/>
            <a:ext cx="9327206" cy="42255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69841" y="680875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82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коррекциях.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600" dirty="0"/>
              <a:t>1. При отказе от покупки возможно осуществлять отмену чека как кассовым чеком с признаком расчета «Возврат прихода», так и кассовым чеком коррекции с признаком расчета «Возврат прихода» (ФФД 1.1, 1.2).</a:t>
            </a:r>
          </a:p>
          <a:p>
            <a:endParaRPr lang="ru-RU" sz="2600" dirty="0"/>
          </a:p>
          <a:p>
            <a:pPr algn="just"/>
            <a:r>
              <a:rPr lang="ru-RU" sz="2600" dirty="0"/>
              <a:t>2. При коррекции данных из кассового чека коррекции с признаком расчета «Приход» в реквизите «дополнительный реквизит чека» (тег 1192) новых кассового чеков коррекции указывается фискальный признак корректируемого кассового чека коррекции, а не изначального кассового чека.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69841" y="680875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668996"/>
      </p:ext>
    </p:extLst>
  </p:cSld>
  <p:clrMapOvr>
    <a:masterClrMapping/>
  </p:clrMapOvr>
</p:sld>
</file>

<file path=ppt/theme/theme1.xml><?xml version="1.0" encoding="utf-8"?>
<a:theme xmlns:a="http://schemas.openxmlformats.org/drawingml/2006/main" name="Контрольные закупки ВКС МИФН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Контрольные закупки ВКС МИФНС</Template>
  <TotalTime>3675</TotalTime>
  <Words>582</Words>
  <Application>Microsoft Office PowerPoint</Application>
  <PresentationFormat>Произвольный</PresentationFormat>
  <Paragraphs>112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Segoe UI Light</vt:lpstr>
      <vt:lpstr>Times New Roman</vt:lpstr>
      <vt:lpstr>Trebuchet MS</vt:lpstr>
      <vt:lpstr>Контрольные закупки ВКС МИФНС</vt:lpstr>
      <vt:lpstr>11_Present_FNS2012_A4</vt:lpstr>
      <vt:lpstr>                  Применение контрольно-кассовой техники в сфере общественного питания</vt:lpstr>
      <vt:lpstr>Новый порядок выдачи кассового чека предприятиями общественного питания</vt:lpstr>
      <vt:lpstr>  Обслуживание потребителей официантами. Оплата после оказания услуги. </vt:lpstr>
      <vt:lpstr>Обслуживание потребителей при банкете. Банкет с частичной предоплатой и доплатой в ресторане.</vt:lpstr>
      <vt:lpstr>Самообслуживание (столовая).</vt:lpstr>
      <vt:lpstr>Обслуживание потребителей за стойками (бары).</vt:lpstr>
      <vt:lpstr>Питание сотрудников с вычетом из зарплаты в конце месяца.</vt:lpstr>
      <vt:lpstr>Коррекция ошибок. При осуществлении расчета клиент может изменить тип оплаты, в чеке могут содержатся ошибочные блюда. Применяемый порядок корректировок зависит от вариантов  оформления чеков.</vt:lpstr>
      <vt:lpstr>О коррекциях.</vt:lpstr>
      <vt:lpstr>Внимание! Не чек! </vt:lpstr>
      <vt:lpstr>Презентация PowerPoint</vt:lpstr>
      <vt:lpstr>Не чек!</vt:lpstr>
      <vt:lpstr>Потребительский контроль и проверка чеков в несколько этапов</vt:lpstr>
      <vt:lpstr>Правильный кассовый чек и его реквизиты</vt:lpstr>
      <vt:lpstr>Чек некорректен? Направьте сведения в налоговый орган:</vt:lpstr>
      <vt:lpstr>Основания для направления обращений  (по данным сайта ФНС России)</vt:lpstr>
      <vt:lpstr>Государственный контроль  </vt:lpstr>
      <vt:lpstr>    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Контрольные закупки</dc:title>
  <dc:creator>Сидненко Юлия Александровна</dc:creator>
  <cp:lastModifiedBy>Пеньковская Анна Сергеевна</cp:lastModifiedBy>
  <cp:revision>128</cp:revision>
  <cp:lastPrinted>2025-11-25T12:25:21Z</cp:lastPrinted>
  <dcterms:created xsi:type="dcterms:W3CDTF">2023-11-01T12:50:05Z</dcterms:created>
  <dcterms:modified xsi:type="dcterms:W3CDTF">2025-12-02T12:01:15Z</dcterms:modified>
</cp:coreProperties>
</file>